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314c48b04e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314c48b04e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31a94eefe6_3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331a94eefe6_3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300071d68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300071d68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300071d689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3300071d689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31a94eefe6_3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31a94eefe6_3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300071d689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300071d689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300071d689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3300071d689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300071d689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300071d689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300071d68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300071d68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300071d689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300071d689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2f525224f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2f525224f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2d80225c62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2d80225c62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300071d68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300071d68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3016602de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3016602de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2d80225c6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2d80225c6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2d80225c62_1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2d80225c62_1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2d944366d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2d944366d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300071d689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300071d689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314c48b04e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314c48b04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314c48b04e_1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314c48b04e_1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314c48b04e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314c48b04e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2f525224f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2f525224f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300071d689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300071d689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2d944366d5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2d944366d5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3109614da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3109614da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33109614da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33109614da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3109614da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3109614da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300071d689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3300071d689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31a94eefe6_3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31a94eefe6_3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2d944366d5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2d944366d5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2d944366d5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2d944366d5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2d944366d5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2d944366d5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2d80225c62_1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2d80225c62_1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2d944366d5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2d944366d5_1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3050230be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3050230be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3050230be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3050230be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300071d689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300071d689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300071d689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300071d689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314c48b04e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3314c48b04e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300071d689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300071d68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312c1372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312c1372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331a94eefe6_3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331a94eefe6_3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3314c48b04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3314c48b04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2f525224f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2f525224f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2d944366d5_1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2d944366d5_1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2d944366d5_1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32d944366d5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2d944366d5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4" name="Google Shape;794;g32d944366d5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2d944366d5_1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2d944366d5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32d944366d5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32d944366d5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314c48b04e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3314c48b04e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300071d68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300071d68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31a94eefe6_3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31a94eefe6_3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300071d689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3300071d689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300071d68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300071d68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hyperlink" Target="http://www.youtube.com/watch?v=kvlrnc7hlQI" TargetMode="External"/><Relationship Id="rId5"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hyperlink" Target="http://www.youtube.com/watch?v=FyvbftuuzLM" TargetMode="External"/><Relationship Id="rId5" Type="http://schemas.openxmlformats.org/officeDocument/2006/relationships/image" Target="../media/image4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25.png"/><Relationship Id="rId5" Type="http://schemas.openxmlformats.org/officeDocument/2006/relationships/image" Target="../media/image40.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7.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43.jpg"/><Relationship Id="rId5" Type="http://schemas.openxmlformats.org/officeDocument/2006/relationships/image" Target="../media/image41.jpg"/><Relationship Id="rId6"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60.png"/><Relationship Id="rId9" Type="http://schemas.openxmlformats.org/officeDocument/2006/relationships/image" Target="../media/image46.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7.png"/><Relationship Id="rId8"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5.png"/><Relationship Id="rId10" Type="http://schemas.openxmlformats.org/officeDocument/2006/relationships/image" Target="../media/image10.png"/><Relationship Id="rId9" Type="http://schemas.openxmlformats.org/officeDocument/2006/relationships/image" Target="../media/image4.png"/><Relationship Id="rId5" Type="http://schemas.openxmlformats.org/officeDocument/2006/relationships/image" Target="../media/image63.jpg"/><Relationship Id="rId6" Type="http://schemas.openxmlformats.org/officeDocument/2006/relationships/image" Target="../media/image9.jpg"/><Relationship Id="rId7" Type="http://schemas.openxmlformats.org/officeDocument/2006/relationships/image" Target="../media/image3.pn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66.png"/><Relationship Id="rId5" Type="http://schemas.openxmlformats.org/officeDocument/2006/relationships/image" Target="../media/image73.png"/><Relationship Id="rId6" Type="http://schemas.openxmlformats.org/officeDocument/2006/relationships/image" Target="../media/image56.png"/><Relationship Id="rId7" Type="http://schemas.openxmlformats.org/officeDocument/2006/relationships/image" Target="../media/image51.png"/><Relationship Id="rId8"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59.png"/><Relationship Id="rId11" Type="http://schemas.openxmlformats.org/officeDocument/2006/relationships/image" Target="../media/image74.gif"/><Relationship Id="rId10" Type="http://schemas.openxmlformats.org/officeDocument/2006/relationships/image" Target="../media/image64.gif"/><Relationship Id="rId9" Type="http://schemas.openxmlformats.org/officeDocument/2006/relationships/image" Target="../media/image81.png"/><Relationship Id="rId5" Type="http://schemas.openxmlformats.org/officeDocument/2006/relationships/image" Target="../media/image61.png"/><Relationship Id="rId6" Type="http://schemas.openxmlformats.org/officeDocument/2006/relationships/image" Target="../media/image69.png"/><Relationship Id="rId7" Type="http://schemas.openxmlformats.org/officeDocument/2006/relationships/image" Target="../media/image78.png"/><Relationship Id="rId8"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9.png"/><Relationship Id="rId4" Type="http://schemas.openxmlformats.org/officeDocument/2006/relationships/image" Target="../media/image83.png"/><Relationship Id="rId5" Type="http://schemas.openxmlformats.org/officeDocument/2006/relationships/image" Target="../media/image76.jpg"/><Relationship Id="rId6"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72.pn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71.png"/><Relationship Id="rId9" Type="http://schemas.openxmlformats.org/officeDocument/2006/relationships/image" Target="../media/image103.png"/><Relationship Id="rId5" Type="http://schemas.openxmlformats.org/officeDocument/2006/relationships/image" Target="../media/image96.png"/><Relationship Id="rId6" Type="http://schemas.openxmlformats.org/officeDocument/2006/relationships/image" Target="../media/image109.png"/><Relationship Id="rId7" Type="http://schemas.openxmlformats.org/officeDocument/2006/relationships/image" Target="../media/image75.png"/><Relationship Id="rId8"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4.png"/><Relationship Id="rId4" Type="http://schemas.openxmlformats.org/officeDocument/2006/relationships/image" Target="../media/image79.png"/><Relationship Id="rId5"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4.png"/><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84.png"/><Relationship Id="rId5" Type="http://schemas.openxmlformats.org/officeDocument/2006/relationships/image" Target="../media/image104.png"/><Relationship Id="rId6" Type="http://schemas.openxmlformats.org/officeDocument/2006/relationships/image" Target="../media/image99.png"/><Relationship Id="rId7" Type="http://schemas.openxmlformats.org/officeDocument/2006/relationships/image" Target="../media/image87.png"/><Relationship Id="rId8"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93.png"/><Relationship Id="rId5" Type="http://schemas.openxmlformats.org/officeDocument/2006/relationships/hyperlink" Target="http://www.youtube.com/watch?v=3hvejpY1yII" TargetMode="External"/><Relationship Id="rId6" Type="http://schemas.openxmlformats.org/officeDocument/2006/relationships/image" Target="../media/image9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2.png"/><Relationship Id="rId4" Type="http://schemas.openxmlformats.org/officeDocument/2006/relationships/image" Target="../media/image110.png"/><Relationship Id="rId5" Type="http://schemas.openxmlformats.org/officeDocument/2006/relationships/image" Target="../media/image10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90.png"/><Relationship Id="rId4" Type="http://schemas.openxmlformats.org/officeDocument/2006/relationships/image" Target="../media/image89.jpg"/><Relationship Id="rId5" Type="http://schemas.openxmlformats.org/officeDocument/2006/relationships/image" Target="../media/image91.jpg"/><Relationship Id="rId6" Type="http://schemas.openxmlformats.org/officeDocument/2006/relationships/image" Target="../media/image101.jpg"/><Relationship Id="rId7" Type="http://schemas.openxmlformats.org/officeDocument/2006/relationships/image" Target="../media/image9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0.png"/><Relationship Id="rId4" Type="http://schemas.openxmlformats.org/officeDocument/2006/relationships/image" Target="../media/image112.png"/><Relationship Id="rId5" Type="http://schemas.openxmlformats.org/officeDocument/2006/relationships/image" Target="../media/image39.png"/><Relationship Id="rId6" Type="http://schemas.openxmlformats.org/officeDocument/2006/relationships/image" Target="../media/image100.png"/><Relationship Id="rId7" Type="http://schemas.openxmlformats.org/officeDocument/2006/relationships/image" Target="../media/image97.png"/><Relationship Id="rId8"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4.png"/><Relationship Id="rId4" Type="http://schemas.openxmlformats.org/officeDocument/2006/relationships/hyperlink" Target="https://onherown.life" TargetMode="External"/><Relationship Id="rId11" Type="http://schemas.openxmlformats.org/officeDocument/2006/relationships/image" Target="../media/image119.png"/><Relationship Id="rId10" Type="http://schemas.openxmlformats.org/officeDocument/2006/relationships/image" Target="../media/image105.png"/><Relationship Id="rId12" Type="http://schemas.openxmlformats.org/officeDocument/2006/relationships/image" Target="../media/image120.png"/><Relationship Id="rId9" Type="http://schemas.openxmlformats.org/officeDocument/2006/relationships/image" Target="../media/image102.png"/><Relationship Id="rId5" Type="http://schemas.openxmlformats.org/officeDocument/2006/relationships/image" Target="../media/image106.png"/><Relationship Id="rId6" Type="http://schemas.openxmlformats.org/officeDocument/2006/relationships/image" Target="../media/image117.png"/><Relationship Id="rId7" Type="http://schemas.openxmlformats.org/officeDocument/2006/relationships/image" Target="../media/image108.png"/><Relationship Id="rId8" Type="http://schemas.openxmlformats.org/officeDocument/2006/relationships/image" Target="../media/image1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4.png"/><Relationship Id="rId4" Type="http://schemas.openxmlformats.org/officeDocument/2006/relationships/hyperlink" Target="http://www.youtube.com/watch?v=ZxX9UA8cKHo" TargetMode="External"/><Relationship Id="rId5" Type="http://schemas.openxmlformats.org/officeDocument/2006/relationships/image" Target="../media/image11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4.png"/><Relationship Id="rId4" Type="http://schemas.openxmlformats.org/officeDocument/2006/relationships/hyperlink" Target="http://www.youtube.com/watch?v=Rx4AiRdUHj4" TargetMode="External"/><Relationship Id="rId5" Type="http://schemas.openxmlformats.org/officeDocument/2006/relationships/image" Target="../media/image11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9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90.png"/><Relationship Id="rId4" Type="http://schemas.openxmlformats.org/officeDocument/2006/relationships/hyperlink" Target="http://www.youtube.com/watch?v=8IAJIXM5u_Y" TargetMode="External"/><Relationship Id="rId5" Type="http://schemas.openxmlformats.org/officeDocument/2006/relationships/image" Target="../media/image11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90.png"/><Relationship Id="rId4" Type="http://schemas.openxmlformats.org/officeDocument/2006/relationships/hyperlink" Target="http://www.youtube.com/watch?v=w3ghxHAOAGY" TargetMode="External"/><Relationship Id="rId5" Type="http://schemas.openxmlformats.org/officeDocument/2006/relationships/image" Target="../media/image11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8.jpg"/><Relationship Id="rId11" Type="http://schemas.openxmlformats.org/officeDocument/2006/relationships/image" Target="../media/image26.jpg"/><Relationship Id="rId10" Type="http://schemas.openxmlformats.org/officeDocument/2006/relationships/image" Target="../media/image22.png"/><Relationship Id="rId9" Type="http://schemas.openxmlformats.org/officeDocument/2006/relationships/image" Target="../media/image36.png"/><Relationship Id="rId5" Type="http://schemas.openxmlformats.org/officeDocument/2006/relationships/image" Target="../media/image7.jpg"/><Relationship Id="rId6" Type="http://schemas.openxmlformats.org/officeDocument/2006/relationships/image" Target="../media/image13.jpg"/><Relationship Id="rId7" Type="http://schemas.openxmlformats.org/officeDocument/2006/relationships/image" Target="../media/image28.jp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p:nvPr/>
        </p:nvSpPr>
        <p:spPr>
          <a:xfrm>
            <a:off x="228200" y="221575"/>
            <a:ext cx="5432100" cy="952500"/>
          </a:xfrm>
          <a:prstGeom prst="round1Rect">
            <a:avLst>
              <a:gd fmla="val 0" name="adj"/>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400">
                <a:latin typeface="Verdana"/>
                <a:ea typeface="Verdana"/>
                <a:cs typeface="Verdana"/>
                <a:sym typeface="Verdana"/>
              </a:rPr>
              <a:t>Intro to </a:t>
            </a:r>
            <a:r>
              <a:rPr b="1" lang="en" sz="3400">
                <a:latin typeface="Verdana"/>
                <a:ea typeface="Verdana"/>
                <a:cs typeface="Verdana"/>
                <a:sym typeface="Verdana"/>
              </a:rPr>
              <a:t>Self-Defense</a:t>
            </a:r>
            <a:endParaRPr b="1" sz="3400">
              <a:latin typeface="Verdana"/>
              <a:ea typeface="Verdana"/>
              <a:cs typeface="Verdana"/>
              <a:sym typeface="Verdana"/>
            </a:endParaRPr>
          </a:p>
        </p:txBody>
      </p:sp>
      <p:sp>
        <p:nvSpPr>
          <p:cNvPr id="55" name="Google Shape;55;p13"/>
          <p:cNvSpPr txBox="1"/>
          <p:nvPr/>
        </p:nvSpPr>
        <p:spPr>
          <a:xfrm>
            <a:off x="5660175" y="4372800"/>
            <a:ext cx="3322800" cy="4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highlight>
                  <a:schemeClr val="dk2"/>
                </a:highlight>
              </a:rPr>
              <a:t>Art - “Solidarity” by T. Osborne</a:t>
            </a:r>
            <a:endParaRPr sz="1800">
              <a:solidFill>
                <a:schemeClr val="lt1"/>
              </a:solidFill>
              <a:highlight>
                <a:schemeClr val="dk2"/>
              </a:highlight>
            </a:endParaRPr>
          </a:p>
        </p:txBody>
      </p:sp>
      <p:pic>
        <p:nvPicPr>
          <p:cNvPr id="56" name="Google Shape;56;p13"/>
          <p:cNvPicPr preferRelativeResize="0"/>
          <p:nvPr/>
        </p:nvPicPr>
        <p:blipFill rotWithShape="1">
          <a:blip r:embed="rId4">
            <a:alphaModFix/>
          </a:blip>
          <a:srcRect b="0" l="0" r="0" t="0"/>
          <a:stretch/>
        </p:blipFill>
        <p:spPr>
          <a:xfrm>
            <a:off x="7038207" y="95120"/>
            <a:ext cx="952350" cy="952350"/>
          </a:xfrm>
          <a:prstGeom prst="rect">
            <a:avLst/>
          </a:prstGeom>
          <a:noFill/>
          <a:ln>
            <a:noFill/>
          </a:ln>
        </p:spPr>
      </p:pic>
      <p:pic>
        <p:nvPicPr>
          <p:cNvPr id="57" name="Google Shape;57;p13"/>
          <p:cNvPicPr preferRelativeResize="0"/>
          <p:nvPr/>
        </p:nvPicPr>
        <p:blipFill>
          <a:blip r:embed="rId5">
            <a:alphaModFix/>
          </a:blip>
          <a:stretch>
            <a:fillRect/>
          </a:stretch>
        </p:blipFill>
        <p:spPr>
          <a:xfrm>
            <a:off x="8118000" y="95125"/>
            <a:ext cx="952350" cy="952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2"/>
          <p:cNvPicPr preferRelativeResize="0"/>
          <p:nvPr/>
        </p:nvPicPr>
        <p:blipFill>
          <a:blip r:embed="rId3">
            <a:alphaModFix amt="20000"/>
          </a:blip>
          <a:stretch>
            <a:fillRect/>
          </a:stretch>
        </p:blipFill>
        <p:spPr>
          <a:xfrm>
            <a:off x="0" y="0"/>
            <a:ext cx="9165468" cy="5143500"/>
          </a:xfrm>
          <a:prstGeom prst="rect">
            <a:avLst/>
          </a:prstGeom>
          <a:noFill/>
          <a:ln>
            <a:noFill/>
          </a:ln>
        </p:spPr>
      </p:pic>
      <p:sp>
        <p:nvSpPr>
          <p:cNvPr id="177" name="Google Shape;177;p22"/>
          <p:cNvSpPr txBox="1"/>
          <p:nvPr/>
        </p:nvSpPr>
        <p:spPr>
          <a:xfrm>
            <a:off x="594663" y="205900"/>
            <a:ext cx="7852200" cy="7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Continuum of Force / Use of Force Continuum</a:t>
            </a:r>
            <a:endParaRPr b="1" sz="2500">
              <a:solidFill>
                <a:schemeClr val="dk1"/>
              </a:solidFill>
            </a:endParaRPr>
          </a:p>
        </p:txBody>
      </p:sp>
      <p:sp>
        <p:nvSpPr>
          <p:cNvPr id="178" name="Google Shape;178;p22"/>
          <p:cNvSpPr/>
          <p:nvPr/>
        </p:nvSpPr>
        <p:spPr>
          <a:xfrm rot="-5400000">
            <a:off x="4003825" y="-1427375"/>
            <a:ext cx="833700" cy="8437800"/>
          </a:xfrm>
          <a:prstGeom prst="downArrow">
            <a:avLst>
              <a:gd fmla="val 50000" name="adj1"/>
              <a:gd fmla="val 50000" name="adj2"/>
            </a:avLst>
          </a:prstGeom>
          <a:gradFill>
            <a:gsLst>
              <a:gs pos="0">
                <a:srgbClr val="00FF00"/>
              </a:gs>
              <a:gs pos="100000">
                <a:srgbClr val="5B0F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9" name="Google Shape;179;p22"/>
          <p:cNvSpPr txBox="1"/>
          <p:nvPr/>
        </p:nvSpPr>
        <p:spPr>
          <a:xfrm>
            <a:off x="257825" y="2531275"/>
            <a:ext cx="8235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rPr>
              <a:t>Lesser                    </a:t>
            </a:r>
            <a:r>
              <a:rPr b="1" lang="en" sz="1900">
                <a:solidFill>
                  <a:schemeClr val="lt2"/>
                </a:solidFill>
              </a:rPr>
              <a:t>Reasonable Perception of Risk</a:t>
            </a:r>
            <a:r>
              <a:rPr b="1" lang="en" sz="1800">
                <a:solidFill>
                  <a:schemeClr val="lt1"/>
                </a:solidFill>
              </a:rPr>
              <a:t>                     Greater</a:t>
            </a:r>
            <a:endParaRPr b="1" sz="1800">
              <a:solidFill>
                <a:schemeClr val="lt1"/>
              </a:solidFill>
            </a:endParaRPr>
          </a:p>
        </p:txBody>
      </p:sp>
      <p:sp>
        <p:nvSpPr>
          <p:cNvPr id="180" name="Google Shape;180;p22"/>
          <p:cNvSpPr/>
          <p:nvPr/>
        </p:nvSpPr>
        <p:spPr>
          <a:xfrm>
            <a:off x="201775" y="3374100"/>
            <a:ext cx="1687500" cy="6768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Nonverbal</a:t>
            </a:r>
            <a:endParaRPr b="1" sz="1700"/>
          </a:p>
        </p:txBody>
      </p:sp>
      <p:sp>
        <p:nvSpPr>
          <p:cNvPr id="181" name="Google Shape;181;p22"/>
          <p:cNvSpPr/>
          <p:nvPr/>
        </p:nvSpPr>
        <p:spPr>
          <a:xfrm>
            <a:off x="1889335" y="3374100"/>
            <a:ext cx="1687500" cy="676800"/>
          </a:xfrm>
          <a:prstGeom prst="roundRect">
            <a:avLst>
              <a:gd fmla="val 16667" name="adj"/>
            </a:avLst>
          </a:prstGeom>
          <a:solidFill>
            <a:srgbClr val="C1E2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Verbal</a:t>
            </a:r>
            <a:endParaRPr b="1" sz="1700"/>
          </a:p>
        </p:txBody>
      </p:sp>
      <p:sp>
        <p:nvSpPr>
          <p:cNvPr id="182" name="Google Shape;182;p22"/>
          <p:cNvSpPr/>
          <p:nvPr/>
        </p:nvSpPr>
        <p:spPr>
          <a:xfrm>
            <a:off x="3576895" y="3374100"/>
            <a:ext cx="1687500" cy="6768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Unaided Physical</a:t>
            </a:r>
            <a:endParaRPr b="1" sz="1700"/>
          </a:p>
        </p:txBody>
      </p:sp>
      <p:sp>
        <p:nvSpPr>
          <p:cNvPr id="183" name="Google Shape;183;p22"/>
          <p:cNvSpPr/>
          <p:nvPr/>
        </p:nvSpPr>
        <p:spPr>
          <a:xfrm>
            <a:off x="5264455" y="3374100"/>
            <a:ext cx="1687500" cy="6768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Less lethal physical</a:t>
            </a:r>
            <a:endParaRPr b="1" sz="1700"/>
          </a:p>
        </p:txBody>
      </p:sp>
      <p:sp>
        <p:nvSpPr>
          <p:cNvPr id="184" name="Google Shape;184;p22"/>
          <p:cNvSpPr/>
          <p:nvPr/>
        </p:nvSpPr>
        <p:spPr>
          <a:xfrm>
            <a:off x="6952015" y="3374100"/>
            <a:ext cx="1687500" cy="6768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Lethal</a:t>
            </a:r>
            <a:endParaRPr b="1" sz="1700"/>
          </a:p>
        </p:txBody>
      </p:sp>
      <p:sp>
        <p:nvSpPr>
          <p:cNvPr id="185" name="Google Shape;185;p22"/>
          <p:cNvSpPr txBox="1"/>
          <p:nvPr/>
        </p:nvSpPr>
        <p:spPr>
          <a:xfrm>
            <a:off x="340075" y="4134700"/>
            <a:ext cx="1410900" cy="3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rPr>
              <a:t>Ignoring</a:t>
            </a:r>
            <a:endParaRPr sz="1700">
              <a:solidFill>
                <a:schemeClr val="dk1"/>
              </a:solidFill>
            </a:endParaRPr>
          </a:p>
          <a:p>
            <a:pPr indent="0" lvl="0" marL="0" rtl="0" algn="ctr">
              <a:spcBef>
                <a:spcPts val="0"/>
              </a:spcBef>
              <a:spcAft>
                <a:spcPts val="0"/>
              </a:spcAft>
              <a:buNone/>
            </a:pPr>
            <a:r>
              <a:rPr lang="en" sz="1700">
                <a:solidFill>
                  <a:schemeClr val="dk1"/>
                </a:solidFill>
              </a:rPr>
              <a:t>Leaving</a:t>
            </a:r>
            <a:endParaRPr sz="1700">
              <a:solidFill>
                <a:schemeClr val="dk1"/>
              </a:solidFill>
            </a:endParaRPr>
          </a:p>
          <a:p>
            <a:pPr indent="0" lvl="0" marL="0" rtl="0" algn="ctr">
              <a:spcBef>
                <a:spcPts val="0"/>
              </a:spcBef>
              <a:spcAft>
                <a:spcPts val="0"/>
              </a:spcAft>
              <a:buNone/>
            </a:pPr>
            <a:r>
              <a:rPr lang="en" sz="1700">
                <a:solidFill>
                  <a:schemeClr val="dk1"/>
                </a:solidFill>
              </a:rPr>
              <a:t>Watching</a:t>
            </a:r>
            <a:endParaRPr sz="1700">
              <a:solidFill>
                <a:schemeClr val="dk1"/>
              </a:solidFill>
            </a:endParaRPr>
          </a:p>
        </p:txBody>
      </p:sp>
      <p:sp>
        <p:nvSpPr>
          <p:cNvPr id="186" name="Google Shape;186;p22"/>
          <p:cNvSpPr txBox="1"/>
          <p:nvPr/>
        </p:nvSpPr>
        <p:spPr>
          <a:xfrm>
            <a:off x="1889325" y="4134700"/>
            <a:ext cx="1687500" cy="3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rPr>
              <a:t>Warning</a:t>
            </a:r>
            <a:endParaRPr sz="1700">
              <a:solidFill>
                <a:schemeClr val="dk1"/>
              </a:solidFill>
            </a:endParaRPr>
          </a:p>
          <a:p>
            <a:pPr indent="0" lvl="0" marL="0" rtl="0" algn="ctr">
              <a:spcBef>
                <a:spcPts val="0"/>
              </a:spcBef>
              <a:spcAft>
                <a:spcPts val="0"/>
              </a:spcAft>
              <a:buNone/>
            </a:pPr>
            <a:r>
              <a:rPr lang="en" sz="1700">
                <a:solidFill>
                  <a:schemeClr val="dk1"/>
                </a:solidFill>
              </a:rPr>
              <a:t>Shouting</a:t>
            </a:r>
            <a:endParaRPr sz="1700">
              <a:solidFill>
                <a:schemeClr val="dk1"/>
              </a:solidFill>
            </a:endParaRPr>
          </a:p>
          <a:p>
            <a:pPr indent="0" lvl="0" marL="0" rtl="0" algn="ctr">
              <a:spcBef>
                <a:spcPts val="0"/>
              </a:spcBef>
              <a:spcAft>
                <a:spcPts val="0"/>
              </a:spcAft>
              <a:buNone/>
            </a:pPr>
            <a:r>
              <a:rPr lang="en" sz="1700">
                <a:solidFill>
                  <a:schemeClr val="dk1"/>
                </a:solidFill>
              </a:rPr>
              <a:t>Calling for help</a:t>
            </a:r>
            <a:endParaRPr sz="1700">
              <a:solidFill>
                <a:schemeClr val="dk1"/>
              </a:solidFill>
            </a:endParaRPr>
          </a:p>
        </p:txBody>
      </p:sp>
      <p:sp>
        <p:nvSpPr>
          <p:cNvPr id="187" name="Google Shape;187;p22"/>
          <p:cNvSpPr txBox="1"/>
          <p:nvPr/>
        </p:nvSpPr>
        <p:spPr>
          <a:xfrm>
            <a:off x="3456900" y="4134700"/>
            <a:ext cx="1948200" cy="3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rPr>
              <a:t>Defensive posture</a:t>
            </a:r>
            <a:endParaRPr sz="1700">
              <a:solidFill>
                <a:schemeClr val="dk1"/>
              </a:solidFill>
            </a:endParaRPr>
          </a:p>
          <a:p>
            <a:pPr indent="0" lvl="0" marL="0" rtl="0" algn="ctr">
              <a:spcBef>
                <a:spcPts val="0"/>
              </a:spcBef>
              <a:spcAft>
                <a:spcPts val="0"/>
              </a:spcAft>
              <a:buNone/>
            </a:pPr>
            <a:r>
              <a:rPr lang="en" sz="1700">
                <a:solidFill>
                  <a:schemeClr val="dk1"/>
                </a:solidFill>
              </a:rPr>
              <a:t>Pushing past</a:t>
            </a:r>
            <a:endParaRPr sz="1700">
              <a:solidFill>
                <a:schemeClr val="dk1"/>
              </a:solidFill>
            </a:endParaRPr>
          </a:p>
        </p:txBody>
      </p:sp>
      <p:sp>
        <p:nvSpPr>
          <p:cNvPr id="188" name="Google Shape;188;p22"/>
          <p:cNvSpPr txBox="1"/>
          <p:nvPr/>
        </p:nvSpPr>
        <p:spPr>
          <a:xfrm>
            <a:off x="5264450" y="4134700"/>
            <a:ext cx="1687500" cy="3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rPr>
              <a:t>Pepper spray</a:t>
            </a:r>
            <a:endParaRPr sz="1700">
              <a:solidFill>
                <a:schemeClr val="dk1"/>
              </a:solidFill>
            </a:endParaRPr>
          </a:p>
          <a:p>
            <a:pPr indent="0" lvl="0" marL="0" rtl="0" algn="ctr">
              <a:spcBef>
                <a:spcPts val="0"/>
              </a:spcBef>
              <a:spcAft>
                <a:spcPts val="0"/>
              </a:spcAft>
              <a:buNone/>
            </a:pPr>
            <a:r>
              <a:rPr lang="en" sz="1700">
                <a:solidFill>
                  <a:schemeClr val="dk1"/>
                </a:solidFill>
              </a:rPr>
              <a:t>Physical holds</a:t>
            </a:r>
            <a:endParaRPr sz="1700">
              <a:solidFill>
                <a:schemeClr val="dk1"/>
              </a:solidFill>
            </a:endParaRPr>
          </a:p>
          <a:p>
            <a:pPr indent="0" lvl="0" marL="0" rtl="0" algn="ctr">
              <a:spcBef>
                <a:spcPts val="0"/>
              </a:spcBef>
              <a:spcAft>
                <a:spcPts val="0"/>
              </a:spcAft>
              <a:buNone/>
            </a:pPr>
            <a:r>
              <a:rPr lang="en" sz="1700">
                <a:solidFill>
                  <a:schemeClr val="dk1"/>
                </a:solidFill>
              </a:rPr>
              <a:t>Striking</a:t>
            </a:r>
            <a:endParaRPr sz="1700">
              <a:solidFill>
                <a:schemeClr val="dk1"/>
              </a:solidFill>
            </a:endParaRPr>
          </a:p>
        </p:txBody>
      </p:sp>
      <p:sp>
        <p:nvSpPr>
          <p:cNvPr id="189" name="Google Shape;189;p22"/>
          <p:cNvSpPr txBox="1"/>
          <p:nvPr/>
        </p:nvSpPr>
        <p:spPr>
          <a:xfrm>
            <a:off x="6951975" y="4134700"/>
            <a:ext cx="1687500" cy="3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rPr>
              <a:t>Impact weapon</a:t>
            </a:r>
            <a:endParaRPr sz="1700">
              <a:solidFill>
                <a:schemeClr val="dk1"/>
              </a:solidFill>
            </a:endParaRPr>
          </a:p>
          <a:p>
            <a:pPr indent="0" lvl="0" marL="0" rtl="0" algn="ctr">
              <a:spcBef>
                <a:spcPts val="0"/>
              </a:spcBef>
              <a:spcAft>
                <a:spcPts val="0"/>
              </a:spcAft>
              <a:buNone/>
            </a:pPr>
            <a:r>
              <a:rPr lang="en" sz="1700">
                <a:solidFill>
                  <a:schemeClr val="dk1"/>
                </a:solidFill>
              </a:rPr>
              <a:t>Firearm use</a:t>
            </a:r>
            <a:endParaRPr sz="1700">
              <a:solidFill>
                <a:schemeClr val="dk1"/>
              </a:solidFill>
            </a:endParaRPr>
          </a:p>
        </p:txBody>
      </p:sp>
      <p:sp>
        <p:nvSpPr>
          <p:cNvPr id="190" name="Google Shape;190;p22"/>
          <p:cNvSpPr/>
          <p:nvPr/>
        </p:nvSpPr>
        <p:spPr>
          <a:xfrm>
            <a:off x="5323300" y="1029250"/>
            <a:ext cx="23886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Armed Attacker</a:t>
            </a:r>
            <a:endParaRPr b="1"/>
          </a:p>
        </p:txBody>
      </p:sp>
      <p:sp>
        <p:nvSpPr>
          <p:cNvPr id="191" name="Google Shape;191;p22"/>
          <p:cNvSpPr/>
          <p:nvPr/>
        </p:nvSpPr>
        <p:spPr>
          <a:xfrm>
            <a:off x="6197250" y="1546000"/>
            <a:ext cx="23496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Multiple Armed Attackers</a:t>
            </a:r>
            <a:endParaRPr b="1"/>
          </a:p>
        </p:txBody>
      </p:sp>
      <p:sp>
        <p:nvSpPr>
          <p:cNvPr id="192" name="Google Shape;192;p22"/>
          <p:cNvSpPr/>
          <p:nvPr/>
        </p:nvSpPr>
        <p:spPr>
          <a:xfrm>
            <a:off x="760050" y="1126900"/>
            <a:ext cx="310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Catcalls</a:t>
            </a:r>
            <a:endParaRPr b="1"/>
          </a:p>
        </p:txBody>
      </p:sp>
      <p:sp>
        <p:nvSpPr>
          <p:cNvPr id="193" name="Google Shape;193;p22"/>
          <p:cNvSpPr/>
          <p:nvPr/>
        </p:nvSpPr>
        <p:spPr>
          <a:xfrm>
            <a:off x="1067225" y="1607025"/>
            <a:ext cx="310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Street Harassment</a:t>
            </a:r>
            <a:endParaRPr b="1"/>
          </a:p>
        </p:txBody>
      </p:sp>
      <p:sp>
        <p:nvSpPr>
          <p:cNvPr id="194" name="Google Shape;194;p22"/>
          <p:cNvSpPr/>
          <p:nvPr/>
        </p:nvSpPr>
        <p:spPr>
          <a:xfrm>
            <a:off x="1750975" y="2069150"/>
            <a:ext cx="36540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Being Followed</a:t>
            </a:r>
            <a:endParaRPr b="1"/>
          </a:p>
        </p:txBody>
      </p:sp>
      <p:sp>
        <p:nvSpPr>
          <p:cNvPr id="195" name="Google Shape;195;p22"/>
          <p:cNvSpPr/>
          <p:nvPr/>
        </p:nvSpPr>
        <p:spPr>
          <a:xfrm>
            <a:off x="3437375" y="1144900"/>
            <a:ext cx="187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Verbal Threats</a:t>
            </a:r>
            <a:endParaRPr b="1"/>
          </a:p>
        </p:txBody>
      </p:sp>
      <p:sp>
        <p:nvSpPr>
          <p:cNvPr id="196" name="Google Shape;196;p22"/>
          <p:cNvSpPr/>
          <p:nvPr/>
        </p:nvSpPr>
        <p:spPr>
          <a:xfrm>
            <a:off x="493700" y="1187925"/>
            <a:ext cx="937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Stares</a:t>
            </a:r>
            <a:endParaRPr b="1"/>
          </a:p>
        </p:txBody>
      </p:sp>
      <p:sp>
        <p:nvSpPr>
          <p:cNvPr id="197" name="Google Shape;197;p22"/>
          <p:cNvSpPr/>
          <p:nvPr/>
        </p:nvSpPr>
        <p:spPr>
          <a:xfrm>
            <a:off x="2737875" y="923925"/>
            <a:ext cx="937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Slurs</a:t>
            </a:r>
            <a:endParaRPr b="1"/>
          </a:p>
        </p:txBody>
      </p:sp>
      <p:sp>
        <p:nvSpPr>
          <p:cNvPr id="198" name="Google Shape;198;p22"/>
          <p:cNvSpPr/>
          <p:nvPr/>
        </p:nvSpPr>
        <p:spPr>
          <a:xfrm>
            <a:off x="5169788" y="2038625"/>
            <a:ext cx="187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Attempted car or home entry</a:t>
            </a:r>
            <a:endParaRPr b="1"/>
          </a:p>
        </p:txBody>
      </p:sp>
      <p:sp>
        <p:nvSpPr>
          <p:cNvPr id="199" name="Google Shape;199;p22"/>
          <p:cNvSpPr/>
          <p:nvPr/>
        </p:nvSpPr>
        <p:spPr>
          <a:xfrm>
            <a:off x="4471838" y="1591763"/>
            <a:ext cx="187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Mugging</a:t>
            </a:r>
            <a:endParaRPr b="1"/>
          </a:p>
        </p:txBody>
      </p:sp>
      <p:sp>
        <p:nvSpPr>
          <p:cNvPr id="200" name="Google Shape;200;p22"/>
          <p:cNvSpPr/>
          <p:nvPr/>
        </p:nvSpPr>
        <p:spPr>
          <a:xfrm>
            <a:off x="-54875" y="1859600"/>
            <a:ext cx="11631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Child says something rude</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3"/>
          <p:cNvSpPr/>
          <p:nvPr/>
        </p:nvSpPr>
        <p:spPr>
          <a:xfrm>
            <a:off x="201775" y="3374100"/>
            <a:ext cx="1687500" cy="676800"/>
          </a:xfrm>
          <a:prstGeom prst="roundRect">
            <a:avLst>
              <a:gd fmla="val 16667" name="adj"/>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Nonverbal</a:t>
            </a:r>
            <a:endParaRPr b="1" sz="1700"/>
          </a:p>
        </p:txBody>
      </p:sp>
      <p:sp>
        <p:nvSpPr>
          <p:cNvPr id="206" name="Google Shape;206;p23"/>
          <p:cNvSpPr/>
          <p:nvPr/>
        </p:nvSpPr>
        <p:spPr>
          <a:xfrm>
            <a:off x="1889335" y="3374100"/>
            <a:ext cx="1687500" cy="676800"/>
          </a:xfrm>
          <a:prstGeom prst="roundRect">
            <a:avLst>
              <a:gd fmla="val 16667" name="adj"/>
            </a:avLst>
          </a:prstGeom>
          <a:solidFill>
            <a:srgbClr val="C1E23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Verbal</a:t>
            </a:r>
            <a:endParaRPr b="1" sz="1700"/>
          </a:p>
        </p:txBody>
      </p:sp>
      <p:sp>
        <p:nvSpPr>
          <p:cNvPr id="207" name="Google Shape;207;p23"/>
          <p:cNvSpPr/>
          <p:nvPr/>
        </p:nvSpPr>
        <p:spPr>
          <a:xfrm>
            <a:off x="3576895" y="3374100"/>
            <a:ext cx="1687500" cy="676800"/>
          </a:xfrm>
          <a:prstGeom prst="roundRect">
            <a:avLst>
              <a:gd fmla="val 16667" name="adj"/>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Unaided Physical</a:t>
            </a:r>
            <a:endParaRPr b="1" sz="1700"/>
          </a:p>
        </p:txBody>
      </p:sp>
      <p:sp>
        <p:nvSpPr>
          <p:cNvPr id="208" name="Google Shape;208;p23"/>
          <p:cNvSpPr/>
          <p:nvPr/>
        </p:nvSpPr>
        <p:spPr>
          <a:xfrm>
            <a:off x="5264455" y="3374100"/>
            <a:ext cx="1687500" cy="676800"/>
          </a:xfrm>
          <a:prstGeom prst="roundRect">
            <a:avLst>
              <a:gd fmla="val 16667"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Less lethal physical</a:t>
            </a:r>
            <a:endParaRPr b="1" sz="1700"/>
          </a:p>
        </p:txBody>
      </p:sp>
      <p:sp>
        <p:nvSpPr>
          <p:cNvPr id="209" name="Google Shape;209;p23"/>
          <p:cNvSpPr/>
          <p:nvPr/>
        </p:nvSpPr>
        <p:spPr>
          <a:xfrm>
            <a:off x="6952015" y="3374100"/>
            <a:ext cx="1687500" cy="676800"/>
          </a:xfrm>
          <a:prstGeom prst="roundRect">
            <a:avLst>
              <a:gd fmla="val 16667"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t>Lethal</a:t>
            </a:r>
            <a:endParaRPr b="1" sz="1700"/>
          </a:p>
        </p:txBody>
      </p:sp>
      <p:pic>
        <p:nvPicPr>
          <p:cNvPr id="210" name="Google Shape;210;p23"/>
          <p:cNvPicPr preferRelativeResize="0"/>
          <p:nvPr/>
        </p:nvPicPr>
        <p:blipFill>
          <a:blip r:embed="rId3">
            <a:alphaModFix amt="20000"/>
          </a:blip>
          <a:stretch>
            <a:fillRect/>
          </a:stretch>
        </p:blipFill>
        <p:spPr>
          <a:xfrm>
            <a:off x="0" y="0"/>
            <a:ext cx="9165468" cy="5143500"/>
          </a:xfrm>
          <a:prstGeom prst="rect">
            <a:avLst/>
          </a:prstGeom>
          <a:noFill/>
          <a:ln>
            <a:noFill/>
          </a:ln>
        </p:spPr>
      </p:pic>
      <p:sp>
        <p:nvSpPr>
          <p:cNvPr id="211" name="Google Shape;211;p23"/>
          <p:cNvSpPr txBox="1"/>
          <p:nvPr/>
        </p:nvSpPr>
        <p:spPr>
          <a:xfrm>
            <a:off x="594663" y="205900"/>
            <a:ext cx="7852200" cy="7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Your Threat Model May Vary</a:t>
            </a:r>
            <a:endParaRPr b="1" sz="2500">
              <a:solidFill>
                <a:schemeClr val="dk1"/>
              </a:solidFill>
            </a:endParaRPr>
          </a:p>
        </p:txBody>
      </p:sp>
      <p:cxnSp>
        <p:nvCxnSpPr>
          <p:cNvPr id="212" name="Google Shape;212;p23"/>
          <p:cNvCxnSpPr/>
          <p:nvPr/>
        </p:nvCxnSpPr>
        <p:spPr>
          <a:xfrm flipH="1" rot="10800000">
            <a:off x="3457075" y="1133475"/>
            <a:ext cx="637500" cy="14100"/>
          </a:xfrm>
          <a:prstGeom prst="straightConnector1">
            <a:avLst/>
          </a:prstGeom>
          <a:noFill/>
          <a:ln cap="flat" cmpd="sng" w="38100">
            <a:solidFill>
              <a:srgbClr val="FF0000"/>
            </a:solidFill>
            <a:prstDash val="solid"/>
            <a:round/>
            <a:headEnd len="med" w="med" type="none"/>
            <a:tailEnd len="med" w="med" type="triangle"/>
          </a:ln>
        </p:spPr>
      </p:cxnSp>
      <p:sp>
        <p:nvSpPr>
          <p:cNvPr id="213" name="Google Shape;213;p23"/>
          <p:cNvSpPr/>
          <p:nvPr/>
        </p:nvSpPr>
        <p:spPr>
          <a:xfrm rot="-5400000">
            <a:off x="4003825" y="-1427375"/>
            <a:ext cx="833700" cy="8437800"/>
          </a:xfrm>
          <a:prstGeom prst="downArrow">
            <a:avLst>
              <a:gd fmla="val 50000" name="adj1"/>
              <a:gd fmla="val 50000" name="adj2"/>
            </a:avLst>
          </a:prstGeom>
          <a:gradFill>
            <a:gsLst>
              <a:gs pos="0">
                <a:srgbClr val="00FF00"/>
              </a:gs>
              <a:gs pos="100000">
                <a:srgbClr val="5B0F00"/>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23"/>
          <p:cNvSpPr txBox="1"/>
          <p:nvPr/>
        </p:nvSpPr>
        <p:spPr>
          <a:xfrm>
            <a:off x="257825" y="2531275"/>
            <a:ext cx="8235900" cy="5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dk1"/>
                </a:solidFill>
              </a:rPr>
              <a:t>Lesser                    </a:t>
            </a:r>
            <a:r>
              <a:rPr b="1" lang="en" sz="1900">
                <a:solidFill>
                  <a:schemeClr val="lt2"/>
                </a:solidFill>
              </a:rPr>
              <a:t>Reasonable Perception of Risk</a:t>
            </a:r>
            <a:r>
              <a:rPr b="1" lang="en" sz="1800">
                <a:solidFill>
                  <a:schemeClr val="lt1"/>
                </a:solidFill>
              </a:rPr>
              <a:t>                     Greater</a:t>
            </a:r>
            <a:endParaRPr b="1" sz="1800">
              <a:solidFill>
                <a:schemeClr val="lt1"/>
              </a:solidFill>
            </a:endParaRPr>
          </a:p>
        </p:txBody>
      </p:sp>
      <p:sp>
        <p:nvSpPr>
          <p:cNvPr id="215" name="Google Shape;215;p23"/>
          <p:cNvSpPr txBox="1"/>
          <p:nvPr/>
        </p:nvSpPr>
        <p:spPr>
          <a:xfrm>
            <a:off x="340075" y="4134700"/>
            <a:ext cx="8106900" cy="93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rPr>
              <a:t>Ultimately, </a:t>
            </a:r>
            <a:r>
              <a:rPr b="1" lang="en" sz="1700">
                <a:solidFill>
                  <a:schemeClr val="dk1"/>
                </a:solidFill>
              </a:rPr>
              <a:t>you are the one who has to assess your own life, your own risks, and the degrees to which you are comfortable with force. </a:t>
            </a:r>
            <a:r>
              <a:rPr lang="en" sz="1700">
                <a:solidFill>
                  <a:schemeClr val="dk1"/>
                </a:solidFill>
              </a:rPr>
              <a:t>What concerns you? What are your circumstances? What is your commute? Who do you protect? </a:t>
            </a:r>
            <a:endParaRPr sz="1700">
              <a:solidFill>
                <a:schemeClr val="dk1"/>
              </a:solidFill>
            </a:endParaRPr>
          </a:p>
        </p:txBody>
      </p:sp>
      <p:sp>
        <p:nvSpPr>
          <p:cNvPr id="216" name="Google Shape;216;p23"/>
          <p:cNvSpPr/>
          <p:nvPr/>
        </p:nvSpPr>
        <p:spPr>
          <a:xfrm>
            <a:off x="5323300" y="1029250"/>
            <a:ext cx="23886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Armed Attacker</a:t>
            </a:r>
            <a:endParaRPr b="1"/>
          </a:p>
        </p:txBody>
      </p:sp>
      <p:sp>
        <p:nvSpPr>
          <p:cNvPr id="217" name="Google Shape;217;p23"/>
          <p:cNvSpPr/>
          <p:nvPr/>
        </p:nvSpPr>
        <p:spPr>
          <a:xfrm>
            <a:off x="6197250" y="1546000"/>
            <a:ext cx="23496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Multiple Armed Attackers</a:t>
            </a:r>
            <a:endParaRPr b="1"/>
          </a:p>
        </p:txBody>
      </p:sp>
      <p:sp>
        <p:nvSpPr>
          <p:cNvPr id="218" name="Google Shape;218;p23"/>
          <p:cNvSpPr/>
          <p:nvPr/>
        </p:nvSpPr>
        <p:spPr>
          <a:xfrm>
            <a:off x="760050" y="1126900"/>
            <a:ext cx="310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Catcalls</a:t>
            </a:r>
            <a:endParaRPr b="1"/>
          </a:p>
        </p:txBody>
      </p:sp>
      <p:sp>
        <p:nvSpPr>
          <p:cNvPr id="219" name="Google Shape;219;p23"/>
          <p:cNvSpPr/>
          <p:nvPr/>
        </p:nvSpPr>
        <p:spPr>
          <a:xfrm>
            <a:off x="1067225" y="1607025"/>
            <a:ext cx="310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Street Harassment</a:t>
            </a:r>
            <a:endParaRPr b="1"/>
          </a:p>
        </p:txBody>
      </p:sp>
      <p:sp>
        <p:nvSpPr>
          <p:cNvPr id="220" name="Google Shape;220;p23"/>
          <p:cNvSpPr/>
          <p:nvPr/>
        </p:nvSpPr>
        <p:spPr>
          <a:xfrm>
            <a:off x="1750975" y="2069150"/>
            <a:ext cx="36540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Being Followed</a:t>
            </a:r>
            <a:endParaRPr b="1"/>
          </a:p>
        </p:txBody>
      </p:sp>
      <p:sp>
        <p:nvSpPr>
          <p:cNvPr id="221" name="Google Shape;221;p23"/>
          <p:cNvSpPr/>
          <p:nvPr/>
        </p:nvSpPr>
        <p:spPr>
          <a:xfrm>
            <a:off x="3437375" y="1144900"/>
            <a:ext cx="187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Verbal Threats</a:t>
            </a:r>
            <a:endParaRPr b="1"/>
          </a:p>
        </p:txBody>
      </p:sp>
      <p:sp>
        <p:nvSpPr>
          <p:cNvPr id="222" name="Google Shape;222;p23"/>
          <p:cNvSpPr/>
          <p:nvPr/>
        </p:nvSpPr>
        <p:spPr>
          <a:xfrm>
            <a:off x="493700" y="1187925"/>
            <a:ext cx="937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Stares</a:t>
            </a:r>
            <a:endParaRPr b="1"/>
          </a:p>
        </p:txBody>
      </p:sp>
      <p:sp>
        <p:nvSpPr>
          <p:cNvPr id="223" name="Google Shape;223;p23"/>
          <p:cNvSpPr/>
          <p:nvPr/>
        </p:nvSpPr>
        <p:spPr>
          <a:xfrm>
            <a:off x="5169788" y="2038625"/>
            <a:ext cx="187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Attempted car or home entry</a:t>
            </a:r>
            <a:endParaRPr b="1"/>
          </a:p>
        </p:txBody>
      </p:sp>
      <p:sp>
        <p:nvSpPr>
          <p:cNvPr id="224" name="Google Shape;224;p23"/>
          <p:cNvSpPr/>
          <p:nvPr/>
        </p:nvSpPr>
        <p:spPr>
          <a:xfrm>
            <a:off x="4471838" y="1591763"/>
            <a:ext cx="1876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Mugging</a:t>
            </a:r>
            <a:endParaRPr b="1"/>
          </a:p>
        </p:txBody>
      </p:sp>
      <p:sp>
        <p:nvSpPr>
          <p:cNvPr id="225" name="Google Shape;225;p23"/>
          <p:cNvSpPr/>
          <p:nvPr/>
        </p:nvSpPr>
        <p:spPr>
          <a:xfrm>
            <a:off x="-54875" y="1859600"/>
            <a:ext cx="11631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Child says something rude</a:t>
            </a:r>
            <a:endParaRPr b="1"/>
          </a:p>
        </p:txBody>
      </p:sp>
      <p:sp>
        <p:nvSpPr>
          <p:cNvPr id="226" name="Google Shape;226;p23"/>
          <p:cNvSpPr/>
          <p:nvPr/>
        </p:nvSpPr>
        <p:spPr>
          <a:xfrm>
            <a:off x="2737875" y="923925"/>
            <a:ext cx="937800" cy="4191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Slurs</a:t>
            </a:r>
            <a:endParaRPr b="1"/>
          </a:p>
        </p:txBody>
      </p:sp>
      <p:cxnSp>
        <p:nvCxnSpPr>
          <p:cNvPr id="227" name="Google Shape;227;p23"/>
          <p:cNvCxnSpPr/>
          <p:nvPr/>
        </p:nvCxnSpPr>
        <p:spPr>
          <a:xfrm flipH="1" rot="10800000">
            <a:off x="4267275" y="2294725"/>
            <a:ext cx="591900" cy="9000"/>
          </a:xfrm>
          <a:prstGeom prst="straightConnector1">
            <a:avLst/>
          </a:prstGeom>
          <a:noFill/>
          <a:ln cap="flat" cmpd="sng" w="38100">
            <a:solidFill>
              <a:srgbClr val="FF0000"/>
            </a:solidFill>
            <a:prstDash val="solid"/>
            <a:round/>
            <a:headEnd len="med" w="med" type="none"/>
            <a:tailEnd len="med" w="med" type="triangle"/>
          </a:ln>
        </p:spPr>
      </p:cxnSp>
      <p:cxnSp>
        <p:nvCxnSpPr>
          <p:cNvPr id="228" name="Google Shape;228;p23"/>
          <p:cNvCxnSpPr>
            <a:endCxn id="219" idx="3"/>
          </p:cNvCxnSpPr>
          <p:nvPr/>
        </p:nvCxnSpPr>
        <p:spPr>
          <a:xfrm rot="10800000">
            <a:off x="4174025" y="1816575"/>
            <a:ext cx="830700" cy="4800"/>
          </a:xfrm>
          <a:prstGeom prst="straightConnector1">
            <a:avLst/>
          </a:prstGeom>
          <a:noFill/>
          <a:ln cap="flat" cmpd="sng" w="38100">
            <a:solidFill>
              <a:srgbClr val="00FF00"/>
            </a:solidFill>
            <a:prstDash val="solid"/>
            <a:round/>
            <a:headEnd len="med" w="med" type="none"/>
            <a:tailEnd len="med" w="med" type="triangle"/>
          </a:ln>
        </p:spPr>
      </p:cxnSp>
      <p:cxnSp>
        <p:nvCxnSpPr>
          <p:cNvPr id="229" name="Google Shape;229;p23"/>
          <p:cNvCxnSpPr/>
          <p:nvPr/>
        </p:nvCxnSpPr>
        <p:spPr>
          <a:xfrm rot="10800000">
            <a:off x="97900" y="1384375"/>
            <a:ext cx="582600" cy="9000"/>
          </a:xfrm>
          <a:prstGeom prst="straightConnector1">
            <a:avLst/>
          </a:prstGeom>
          <a:noFill/>
          <a:ln cap="flat" cmpd="sng" w="38100">
            <a:solidFill>
              <a:srgbClr val="00FF00"/>
            </a:solidFill>
            <a:prstDash val="solid"/>
            <a:round/>
            <a:headEnd len="med" w="med" type="none"/>
            <a:tailEnd len="med" w="med" type="triangle"/>
          </a:ln>
        </p:spPr>
      </p:cxnSp>
      <p:cxnSp>
        <p:nvCxnSpPr>
          <p:cNvPr id="230" name="Google Shape;230;p23"/>
          <p:cNvCxnSpPr/>
          <p:nvPr/>
        </p:nvCxnSpPr>
        <p:spPr>
          <a:xfrm>
            <a:off x="3475275" y="1793925"/>
            <a:ext cx="491700" cy="27300"/>
          </a:xfrm>
          <a:prstGeom prst="straightConnector1">
            <a:avLst/>
          </a:prstGeom>
          <a:noFill/>
          <a:ln cap="flat" cmpd="sng" w="38100">
            <a:solidFill>
              <a:srgbClr val="FF0000"/>
            </a:solidFill>
            <a:prstDash val="solid"/>
            <a:round/>
            <a:headEnd len="med" w="med" type="none"/>
            <a:tailEnd len="med" w="med" type="triangle"/>
          </a:ln>
        </p:spPr>
      </p:cxnSp>
      <p:sp>
        <p:nvSpPr>
          <p:cNvPr id="231" name="Google Shape;231;p23"/>
          <p:cNvSpPr txBox="1"/>
          <p:nvPr/>
        </p:nvSpPr>
        <p:spPr>
          <a:xfrm rot="1299026">
            <a:off x="7225881" y="1124918"/>
            <a:ext cx="591962" cy="38255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a:t>
            </a:r>
            <a:endParaRPr b="1" sz="1800">
              <a:solidFill>
                <a:srgbClr val="FF0000"/>
              </a:solidFill>
            </a:endParaRPr>
          </a:p>
        </p:txBody>
      </p:sp>
      <p:sp>
        <p:nvSpPr>
          <p:cNvPr id="232" name="Google Shape;232;p23"/>
          <p:cNvSpPr txBox="1"/>
          <p:nvPr/>
        </p:nvSpPr>
        <p:spPr>
          <a:xfrm rot="-851893">
            <a:off x="6850243" y="2107983"/>
            <a:ext cx="591983" cy="38243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a:t>
            </a:r>
            <a:endParaRPr b="1" sz="18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4"/>
          <p:cNvPicPr preferRelativeResize="0"/>
          <p:nvPr/>
        </p:nvPicPr>
        <p:blipFill>
          <a:blip r:embed="rId3">
            <a:alphaModFix/>
          </a:blip>
          <a:stretch>
            <a:fillRect/>
          </a:stretch>
        </p:blipFill>
        <p:spPr>
          <a:xfrm>
            <a:off x="4496180" y="3080679"/>
            <a:ext cx="2007848" cy="1774432"/>
          </a:xfrm>
          <a:prstGeom prst="rect">
            <a:avLst/>
          </a:prstGeom>
          <a:noFill/>
          <a:ln>
            <a:noFill/>
          </a:ln>
        </p:spPr>
      </p:pic>
      <p:pic>
        <p:nvPicPr>
          <p:cNvPr id="238" name="Google Shape;238;p24"/>
          <p:cNvPicPr preferRelativeResize="0"/>
          <p:nvPr/>
        </p:nvPicPr>
        <p:blipFill rotWithShape="1">
          <a:blip r:embed="rId4">
            <a:alphaModFix amt="13000"/>
          </a:blip>
          <a:srcRect b="0" l="0" r="20375" t="55211"/>
          <a:stretch/>
        </p:blipFill>
        <p:spPr>
          <a:xfrm>
            <a:off x="0" y="0"/>
            <a:ext cx="9144000" cy="5143501"/>
          </a:xfrm>
          <a:prstGeom prst="rect">
            <a:avLst/>
          </a:prstGeom>
          <a:noFill/>
          <a:ln>
            <a:noFill/>
          </a:ln>
        </p:spPr>
      </p:pic>
      <p:sp>
        <p:nvSpPr>
          <p:cNvPr id="239" name="Google Shape;239;p24"/>
          <p:cNvSpPr txBox="1"/>
          <p:nvPr/>
        </p:nvSpPr>
        <p:spPr>
          <a:xfrm>
            <a:off x="408300" y="182600"/>
            <a:ext cx="8119500" cy="6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Which of these tools have you seen?</a:t>
            </a:r>
            <a:br>
              <a:rPr b="1" lang="en" sz="2500">
                <a:solidFill>
                  <a:schemeClr val="dk1"/>
                </a:solidFill>
              </a:rPr>
            </a:br>
            <a:r>
              <a:rPr b="1" lang="en" sz="2100">
                <a:solidFill>
                  <a:schemeClr val="dk1"/>
                </a:solidFill>
              </a:rPr>
              <a:t>…and which of these tools are recommended for self defense?</a:t>
            </a:r>
            <a:endParaRPr b="1" sz="2100">
              <a:solidFill>
                <a:schemeClr val="dk1"/>
              </a:solidFill>
            </a:endParaRPr>
          </a:p>
        </p:txBody>
      </p:sp>
      <p:pic>
        <p:nvPicPr>
          <p:cNvPr id="240" name="Google Shape;240;p24"/>
          <p:cNvPicPr preferRelativeResize="0"/>
          <p:nvPr/>
        </p:nvPicPr>
        <p:blipFill>
          <a:blip r:embed="rId5">
            <a:alphaModFix/>
          </a:blip>
          <a:stretch>
            <a:fillRect/>
          </a:stretch>
        </p:blipFill>
        <p:spPr>
          <a:xfrm>
            <a:off x="0" y="1404675"/>
            <a:ext cx="4537425" cy="3168625"/>
          </a:xfrm>
          <a:prstGeom prst="rect">
            <a:avLst/>
          </a:prstGeom>
          <a:noFill/>
          <a:ln>
            <a:noFill/>
          </a:ln>
        </p:spPr>
      </p:pic>
      <p:pic>
        <p:nvPicPr>
          <p:cNvPr id="241" name="Google Shape;241;p24"/>
          <p:cNvPicPr preferRelativeResize="0"/>
          <p:nvPr/>
        </p:nvPicPr>
        <p:blipFill>
          <a:blip r:embed="rId6">
            <a:alphaModFix/>
          </a:blip>
          <a:stretch>
            <a:fillRect/>
          </a:stretch>
        </p:blipFill>
        <p:spPr>
          <a:xfrm>
            <a:off x="4446725" y="1361600"/>
            <a:ext cx="1914424" cy="1914425"/>
          </a:xfrm>
          <a:prstGeom prst="rect">
            <a:avLst/>
          </a:prstGeom>
          <a:noFill/>
          <a:ln>
            <a:noFill/>
          </a:ln>
        </p:spPr>
      </p:pic>
      <p:pic>
        <p:nvPicPr>
          <p:cNvPr id="242" name="Google Shape;242;p24"/>
          <p:cNvPicPr preferRelativeResize="0"/>
          <p:nvPr/>
        </p:nvPicPr>
        <p:blipFill rotWithShape="1">
          <a:blip r:embed="rId7">
            <a:alphaModFix/>
          </a:blip>
          <a:srcRect b="0" l="0" r="0" t="14244"/>
          <a:stretch/>
        </p:blipFill>
        <p:spPr>
          <a:xfrm>
            <a:off x="5856650" y="1088550"/>
            <a:ext cx="3287351" cy="3617975"/>
          </a:xfrm>
          <a:prstGeom prst="rect">
            <a:avLst/>
          </a:prstGeom>
          <a:noFill/>
          <a:ln>
            <a:noFill/>
          </a:ln>
        </p:spPr>
      </p:pic>
      <p:sp>
        <p:nvSpPr>
          <p:cNvPr id="243" name="Google Shape;243;p24"/>
          <p:cNvSpPr/>
          <p:nvPr/>
        </p:nvSpPr>
        <p:spPr>
          <a:xfrm>
            <a:off x="4573488" y="1185125"/>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24"/>
          <p:cNvSpPr/>
          <p:nvPr/>
        </p:nvSpPr>
        <p:spPr>
          <a:xfrm>
            <a:off x="2422688" y="3311875"/>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5" name="Google Shape;245;p24"/>
          <p:cNvSpPr/>
          <p:nvPr/>
        </p:nvSpPr>
        <p:spPr>
          <a:xfrm>
            <a:off x="-219712" y="336250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6" name="Google Shape;246;p24"/>
          <p:cNvSpPr/>
          <p:nvPr/>
        </p:nvSpPr>
        <p:spPr>
          <a:xfrm>
            <a:off x="-58187" y="127705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7" name="Google Shape;247;p24"/>
          <p:cNvSpPr/>
          <p:nvPr/>
        </p:nvSpPr>
        <p:spPr>
          <a:xfrm>
            <a:off x="913538" y="127705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8" name="Google Shape;248;p24"/>
          <p:cNvSpPr/>
          <p:nvPr/>
        </p:nvSpPr>
        <p:spPr>
          <a:xfrm>
            <a:off x="3032288" y="108855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24"/>
          <p:cNvSpPr/>
          <p:nvPr/>
        </p:nvSpPr>
        <p:spPr>
          <a:xfrm>
            <a:off x="1027388" y="2292138"/>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0" name="Google Shape;250;p24"/>
          <p:cNvSpPr/>
          <p:nvPr/>
        </p:nvSpPr>
        <p:spPr>
          <a:xfrm>
            <a:off x="2194263" y="2250775"/>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24"/>
          <p:cNvSpPr/>
          <p:nvPr/>
        </p:nvSpPr>
        <p:spPr>
          <a:xfrm>
            <a:off x="7795463" y="359575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24"/>
          <p:cNvSpPr/>
          <p:nvPr/>
        </p:nvSpPr>
        <p:spPr>
          <a:xfrm>
            <a:off x="6263713" y="359575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24"/>
          <p:cNvSpPr/>
          <p:nvPr/>
        </p:nvSpPr>
        <p:spPr>
          <a:xfrm>
            <a:off x="5856663" y="2250775"/>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24"/>
          <p:cNvSpPr/>
          <p:nvPr/>
        </p:nvSpPr>
        <p:spPr>
          <a:xfrm>
            <a:off x="7896888" y="2383588"/>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5" name="Google Shape;255;p24"/>
          <p:cNvSpPr/>
          <p:nvPr/>
        </p:nvSpPr>
        <p:spPr>
          <a:xfrm>
            <a:off x="7795463" y="127705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6" name="Google Shape;256;p24"/>
          <p:cNvSpPr/>
          <p:nvPr/>
        </p:nvSpPr>
        <p:spPr>
          <a:xfrm>
            <a:off x="6991663" y="238360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4"/>
          <p:cNvSpPr/>
          <p:nvPr/>
        </p:nvSpPr>
        <p:spPr>
          <a:xfrm>
            <a:off x="3378263" y="2123750"/>
            <a:ext cx="1374600" cy="16386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8" name="Google Shape;258;p24"/>
          <p:cNvSpPr/>
          <p:nvPr/>
        </p:nvSpPr>
        <p:spPr>
          <a:xfrm>
            <a:off x="5906700" y="874650"/>
            <a:ext cx="1505700" cy="16386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9" name="Google Shape;259;p24"/>
          <p:cNvSpPr/>
          <p:nvPr/>
        </p:nvSpPr>
        <p:spPr>
          <a:xfrm>
            <a:off x="-235125" y="2078250"/>
            <a:ext cx="1374600" cy="1638600"/>
          </a:xfrm>
          <a:prstGeom prst="ellipse">
            <a:avLst/>
          </a:prstGeom>
          <a:noFill/>
          <a:ln cap="flat" cmpd="sng" w="38100">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0" name="Google Shape;260;p24"/>
          <p:cNvSpPr/>
          <p:nvPr/>
        </p:nvSpPr>
        <p:spPr>
          <a:xfrm>
            <a:off x="1063913" y="336250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1" name="Google Shape;261;p24"/>
          <p:cNvSpPr/>
          <p:nvPr/>
        </p:nvSpPr>
        <p:spPr>
          <a:xfrm>
            <a:off x="1999213" y="1172800"/>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2" name="Google Shape;262;p24"/>
          <p:cNvSpPr/>
          <p:nvPr/>
        </p:nvSpPr>
        <p:spPr>
          <a:xfrm>
            <a:off x="4592963" y="3231075"/>
            <a:ext cx="1247100" cy="1210800"/>
          </a:xfrm>
          <a:prstGeom prst="mathMultiply">
            <a:avLst>
              <a:gd fmla="val 23520" name="adj1"/>
            </a:avLst>
          </a:prstGeom>
          <a:solidFill>
            <a:srgbClr val="FF00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5"/>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268" name="Google Shape;268;p25"/>
          <p:cNvSpPr txBox="1"/>
          <p:nvPr/>
        </p:nvSpPr>
        <p:spPr>
          <a:xfrm>
            <a:off x="2295600" y="1964225"/>
            <a:ext cx="4552800" cy="7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100">
                <a:solidFill>
                  <a:schemeClr val="dk1"/>
                </a:solidFill>
              </a:rPr>
              <a:t>Pain compliance is severely inconsistent.</a:t>
            </a:r>
            <a:endParaRPr b="1" sz="31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6"/>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274" name="Google Shape;274;p26"/>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Why not knives?</a:t>
            </a:r>
            <a:endParaRPr b="1" sz="2500">
              <a:solidFill>
                <a:schemeClr val="dk1"/>
              </a:solidFill>
            </a:endParaRPr>
          </a:p>
        </p:txBody>
      </p:sp>
      <p:pic>
        <p:nvPicPr>
          <p:cNvPr id="275" name="Google Shape;275;p26" title="Navy shows knife defense move">
            <a:hlinkClick r:id="rId4"/>
          </p:cNvPr>
          <p:cNvPicPr preferRelativeResize="0"/>
          <p:nvPr/>
        </p:nvPicPr>
        <p:blipFill>
          <a:blip r:embed="rId5">
            <a:alphaModFix/>
          </a:blip>
          <a:stretch>
            <a:fillRect/>
          </a:stretch>
        </p:blipFill>
        <p:spPr>
          <a:xfrm>
            <a:off x="1381675" y="723200"/>
            <a:ext cx="6572625" cy="3697100"/>
          </a:xfrm>
          <a:prstGeom prst="rect">
            <a:avLst/>
          </a:prstGeom>
          <a:noFill/>
          <a:ln>
            <a:noFill/>
          </a:ln>
        </p:spPr>
      </p:pic>
      <p:sp>
        <p:nvSpPr>
          <p:cNvPr id="276" name="Google Shape;276;p26"/>
          <p:cNvSpPr txBox="1"/>
          <p:nvPr/>
        </p:nvSpPr>
        <p:spPr>
          <a:xfrm>
            <a:off x="2217550" y="4420300"/>
            <a:ext cx="5117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800">
                <a:solidFill>
                  <a:schemeClr val="dk1"/>
                </a:solidFill>
              </a:rPr>
              <a:t>“The loser of a knife fight dies on the street. </a:t>
            </a:r>
            <a:endParaRPr b="1" i="1" sz="1800">
              <a:solidFill>
                <a:schemeClr val="dk1"/>
              </a:solidFill>
            </a:endParaRPr>
          </a:p>
          <a:p>
            <a:pPr indent="0" lvl="0" marL="0" rtl="0" algn="l">
              <a:spcBef>
                <a:spcPts val="0"/>
              </a:spcBef>
              <a:spcAft>
                <a:spcPts val="0"/>
              </a:spcAft>
              <a:buNone/>
            </a:pPr>
            <a:r>
              <a:rPr b="1" i="1" lang="en" sz="1800">
                <a:solidFill>
                  <a:schemeClr val="dk1"/>
                </a:solidFill>
              </a:rPr>
              <a:t>               The winner dies in the ambulance.”</a:t>
            </a:r>
            <a:endParaRPr b="1" i="1"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7"/>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282" name="Google Shape;282;p27"/>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Why not cat punchers / keys / knuckles?</a:t>
            </a:r>
            <a:endParaRPr b="1" sz="2500">
              <a:solidFill>
                <a:schemeClr val="dk1"/>
              </a:solidFill>
            </a:endParaRPr>
          </a:p>
        </p:txBody>
      </p:sp>
      <p:pic>
        <p:nvPicPr>
          <p:cNvPr descr="One of the common questions raised in response to my InRange series is how effective these kitty kat key chains are as a self-defense tool. Mine here are metal and ordered directly from an online retailer that specializes in this and closely related products. I was lucky that when it arrived, it showed some issues with paint finish, but not seams or other rough spots in the openings fingers are intended to go through. It was also somewhere in the neighborhood of appropriately-sized. All of this is more than I can say for some others I’ve seen, especially the plastic examples or those molded in resin using widely available molds and widely varying levels of craftsmanship.&#10;&#10;Nevertheless, while not as dangerous as using actual keys as a force multiplier, these toys have their own drawbacks primarily related to how thin they are. They don’t spread the force of a punch as effectively as properly constructed and fitted brass knuckles so they can injure your hands through impact. Worse, they can cause degloving injuries because of the thin, ring-like nature of the eyes that the fingers go through and the fact that the sharp, pointy ears can get stuck and as you draw back to strike again, you could pull your fingers out at very wrong angles. All that, and they’re still as illegal as brass knuckles in many jurisdictions.&#10;&#10;However, there is one way I’ve come up where they can be used relatively safely and somewhat effectively. I demonstrate in video, but let me be clear: I’m not recommending that you go out and buy these as a safety tool. But if you or someone you know already has a set and insists on continuing to carry them around, at least know this better way to use them." id="283" name="Google Shape;283;p27" title="Kitty Kat Self Defense Keychains">
            <a:hlinkClick r:id="rId4"/>
          </p:cNvPr>
          <p:cNvPicPr preferRelativeResize="0"/>
          <p:nvPr/>
        </p:nvPicPr>
        <p:blipFill>
          <a:blip r:embed="rId5">
            <a:alphaModFix/>
          </a:blip>
          <a:stretch>
            <a:fillRect/>
          </a:stretch>
        </p:blipFill>
        <p:spPr>
          <a:xfrm>
            <a:off x="1133825" y="792550"/>
            <a:ext cx="6724485" cy="3782525"/>
          </a:xfrm>
          <a:prstGeom prst="rect">
            <a:avLst/>
          </a:prstGeom>
          <a:noFill/>
          <a:ln>
            <a:noFill/>
          </a:ln>
        </p:spPr>
      </p:pic>
      <p:sp>
        <p:nvSpPr>
          <p:cNvPr id="284" name="Google Shape;284;p27"/>
          <p:cNvSpPr txBox="1"/>
          <p:nvPr/>
        </p:nvSpPr>
        <p:spPr>
          <a:xfrm>
            <a:off x="1909525" y="4529075"/>
            <a:ext cx="48066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Annette Evans - https://onherown.life</a:t>
            </a:r>
            <a:endParaRPr b="1" sz="2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28"/>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290" name="Google Shape;290;p28"/>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Pepper spray - the basics</a:t>
            </a:r>
            <a:endParaRPr b="1" sz="2500">
              <a:solidFill>
                <a:schemeClr val="dk1"/>
              </a:solidFill>
            </a:endParaRPr>
          </a:p>
        </p:txBody>
      </p:sp>
      <p:pic>
        <p:nvPicPr>
          <p:cNvPr id="291" name="Google Shape;291;p28"/>
          <p:cNvPicPr preferRelativeResize="0"/>
          <p:nvPr/>
        </p:nvPicPr>
        <p:blipFill rotWithShape="1">
          <a:blip r:embed="rId4">
            <a:alphaModFix/>
          </a:blip>
          <a:srcRect b="0" l="29786" r="30567" t="0"/>
          <a:stretch/>
        </p:blipFill>
        <p:spPr>
          <a:xfrm>
            <a:off x="289052" y="2810306"/>
            <a:ext cx="948973" cy="1895120"/>
          </a:xfrm>
          <a:prstGeom prst="rect">
            <a:avLst/>
          </a:prstGeom>
          <a:noFill/>
          <a:ln>
            <a:noFill/>
          </a:ln>
        </p:spPr>
      </p:pic>
      <p:pic>
        <p:nvPicPr>
          <p:cNvPr id="292" name="Google Shape;292;p28"/>
          <p:cNvPicPr preferRelativeResize="0"/>
          <p:nvPr/>
        </p:nvPicPr>
        <p:blipFill rotWithShape="1">
          <a:blip r:embed="rId5">
            <a:alphaModFix/>
          </a:blip>
          <a:srcRect b="3083" l="8184" r="5571" t="24881"/>
          <a:stretch/>
        </p:blipFill>
        <p:spPr>
          <a:xfrm>
            <a:off x="4365275" y="1024150"/>
            <a:ext cx="4562999" cy="3095201"/>
          </a:xfrm>
          <a:prstGeom prst="rect">
            <a:avLst/>
          </a:prstGeom>
          <a:noFill/>
          <a:ln>
            <a:noFill/>
          </a:ln>
        </p:spPr>
      </p:pic>
      <p:sp>
        <p:nvSpPr>
          <p:cNvPr id="293" name="Google Shape;293;p28"/>
          <p:cNvSpPr txBox="1"/>
          <p:nvPr/>
        </p:nvSpPr>
        <p:spPr>
          <a:xfrm>
            <a:off x="1144775" y="756125"/>
            <a:ext cx="3268200" cy="389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b="1" lang="en">
                <a:solidFill>
                  <a:schemeClr val="dk1"/>
                </a:solidFill>
              </a:rPr>
              <a:t>Nonlethal </a:t>
            </a:r>
            <a:r>
              <a:rPr lang="en">
                <a:solidFill>
                  <a:schemeClr val="dk1"/>
                </a:solidFill>
              </a:rPr>
              <a:t>- l</a:t>
            </a:r>
            <a:r>
              <a:rPr lang="en">
                <a:solidFill>
                  <a:schemeClr val="dk1"/>
                </a:solidFill>
              </a:rPr>
              <a:t>ittle to no chance of causing severe injury or death</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Irritates eyes, nose, throat, mucous membranes, leading to </a:t>
            </a:r>
            <a:r>
              <a:rPr b="1" lang="en">
                <a:solidFill>
                  <a:schemeClr val="dk1"/>
                </a:solidFill>
              </a:rPr>
              <a:t>difficulty seeing and breathing</a:t>
            </a:r>
            <a:r>
              <a:rPr lang="en">
                <a:solidFill>
                  <a:schemeClr val="dk1"/>
                </a:solidFill>
              </a:rPr>
              <a:t>. </a:t>
            </a:r>
            <a:endParaRPr>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 guaranteed to stop a determined attacker,</a:t>
            </a:r>
            <a:r>
              <a:rPr lang="en">
                <a:solidFill>
                  <a:schemeClr val="dk1"/>
                </a:solidFill>
              </a:rPr>
              <a:t> nor someone using substances.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After using pepper spray, the next step is to </a:t>
            </a:r>
            <a:r>
              <a:rPr b="1" lang="en">
                <a:solidFill>
                  <a:schemeClr val="dk1"/>
                </a:solidFill>
              </a:rPr>
              <a:t>run away</a:t>
            </a:r>
            <a:r>
              <a:rPr lang="en">
                <a:solidFill>
                  <a:schemeClr val="dk1"/>
                </a:solidFill>
              </a:rPr>
              <a:t>. Leave the scene. Call police if safe to do so.</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We recommend a </a:t>
            </a:r>
            <a:r>
              <a:rPr b="1" lang="en">
                <a:solidFill>
                  <a:schemeClr val="dk1"/>
                </a:solidFill>
              </a:rPr>
              <a:t>flip top</a:t>
            </a:r>
            <a:r>
              <a:rPr lang="en">
                <a:solidFill>
                  <a:schemeClr val="dk1"/>
                </a:solidFill>
              </a:rPr>
              <a:t> safety and a </a:t>
            </a:r>
            <a:r>
              <a:rPr b="1" lang="en">
                <a:solidFill>
                  <a:schemeClr val="dk1"/>
                </a:solidFill>
              </a:rPr>
              <a:t>liquid spray.</a:t>
            </a:r>
            <a:r>
              <a:rPr lang="en">
                <a:solidFill>
                  <a:schemeClr val="dk1"/>
                </a:solidFill>
              </a:rPr>
              <a:t> Foam and gel are </a:t>
            </a:r>
            <a:r>
              <a:rPr b="1" lang="en">
                <a:solidFill>
                  <a:schemeClr val="dk1"/>
                </a:solidFill>
              </a:rPr>
              <a:t>not advised.</a:t>
            </a:r>
            <a:endParaRPr b="1">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Pepper spray is largely </a:t>
            </a:r>
            <a:r>
              <a:rPr b="1" lang="en">
                <a:solidFill>
                  <a:schemeClr val="dk1"/>
                </a:solidFill>
              </a:rPr>
              <a:t>unregulated</a:t>
            </a:r>
            <a:r>
              <a:rPr lang="en">
                <a:solidFill>
                  <a:schemeClr val="dk1"/>
                </a:solidFill>
              </a:rPr>
              <a:t> in Iowa.</a:t>
            </a:r>
            <a:endParaRPr>
              <a:solidFill>
                <a:schemeClr val="dk1"/>
              </a:solidFill>
            </a:endParaRPr>
          </a:p>
        </p:txBody>
      </p:sp>
      <p:sp>
        <p:nvSpPr>
          <p:cNvPr id="294" name="Google Shape;294;p28"/>
          <p:cNvSpPr txBox="1"/>
          <p:nvPr/>
        </p:nvSpPr>
        <p:spPr>
          <a:xfrm>
            <a:off x="680550" y="4524975"/>
            <a:ext cx="8074800" cy="5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Recommended: Fox or Pom sprays</a:t>
            </a:r>
            <a:endParaRPr sz="1600">
              <a:solidFill>
                <a:schemeClr val="dk1"/>
              </a:solidFill>
            </a:endParaRPr>
          </a:p>
          <a:p>
            <a:pPr indent="0" lvl="0" marL="0" rtl="0" algn="l">
              <a:spcBef>
                <a:spcPts val="0"/>
              </a:spcBef>
              <a:spcAft>
                <a:spcPts val="0"/>
              </a:spcAft>
              <a:buNone/>
            </a:pPr>
            <a:r>
              <a:t/>
            </a:r>
            <a:endParaRPr sz="1600">
              <a:solidFill>
                <a:schemeClr val="dk1"/>
              </a:solidFill>
            </a:endParaRPr>
          </a:p>
        </p:txBody>
      </p:sp>
      <p:pic>
        <p:nvPicPr>
          <p:cNvPr id="295" name="Google Shape;295;p28"/>
          <p:cNvPicPr preferRelativeResize="0"/>
          <p:nvPr/>
        </p:nvPicPr>
        <p:blipFill rotWithShape="1">
          <a:blip r:embed="rId6">
            <a:alphaModFix/>
          </a:blip>
          <a:srcRect b="0" l="24947" r="9709" t="0"/>
          <a:stretch/>
        </p:blipFill>
        <p:spPr>
          <a:xfrm>
            <a:off x="82162" y="801625"/>
            <a:ext cx="1198902" cy="18356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29"/>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301" name="Google Shape;301;p29"/>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Flashlight</a:t>
            </a:r>
            <a:r>
              <a:rPr b="1" lang="en" sz="2500">
                <a:solidFill>
                  <a:schemeClr val="dk1"/>
                </a:solidFill>
              </a:rPr>
              <a:t> - the basics</a:t>
            </a:r>
            <a:endParaRPr b="1" sz="2500">
              <a:solidFill>
                <a:schemeClr val="dk1"/>
              </a:solidFill>
            </a:endParaRPr>
          </a:p>
        </p:txBody>
      </p:sp>
      <p:sp>
        <p:nvSpPr>
          <p:cNvPr id="302" name="Google Shape;302;p29"/>
          <p:cNvSpPr txBox="1"/>
          <p:nvPr/>
        </p:nvSpPr>
        <p:spPr>
          <a:xfrm>
            <a:off x="4604150" y="710600"/>
            <a:ext cx="4032900" cy="389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b="1" lang="en">
                <a:solidFill>
                  <a:schemeClr val="dk1"/>
                </a:solidFill>
              </a:rPr>
              <a:t>Nonlethal </a:t>
            </a:r>
            <a:r>
              <a:rPr lang="en">
                <a:solidFill>
                  <a:schemeClr val="dk1"/>
                </a:solidFill>
              </a:rPr>
              <a:t>- a flashlight is a self-defense </a:t>
            </a:r>
            <a:r>
              <a:rPr b="1" lang="en">
                <a:solidFill>
                  <a:schemeClr val="dk1"/>
                </a:solidFill>
              </a:rPr>
              <a:t>tool</a:t>
            </a:r>
            <a:r>
              <a:rPr lang="en">
                <a:solidFill>
                  <a:schemeClr val="dk1"/>
                </a:solidFill>
              </a:rPr>
              <a:t>, and only very rarely a </a:t>
            </a:r>
            <a:r>
              <a:rPr b="1" lang="en">
                <a:solidFill>
                  <a:schemeClr val="dk1"/>
                </a:solidFill>
              </a:rPr>
              <a:t>weapon.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primary use of a defensive flashlight is for your own </a:t>
            </a:r>
            <a:r>
              <a:rPr b="1" lang="en">
                <a:solidFill>
                  <a:schemeClr val="dk1"/>
                </a:solidFill>
              </a:rPr>
              <a:t>information:</a:t>
            </a:r>
            <a:r>
              <a:rPr lang="en">
                <a:solidFill>
                  <a:schemeClr val="dk1"/>
                </a:solidFill>
              </a:rPr>
              <a:t> a quick scan of a dark alleyway, the back seat of your car, or a </a:t>
            </a:r>
            <a:r>
              <a:rPr lang="en">
                <a:solidFill>
                  <a:schemeClr val="dk1"/>
                </a:solidFill>
              </a:rPr>
              <a:t>parking lot.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If needed, a flashlight can temporarily disrupt the vision of an attacker, giving you time to run away.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A small flashlight that you’ll always have on you is best.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Look for: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High </a:t>
            </a:r>
            <a:r>
              <a:rPr b="1" lang="en">
                <a:solidFill>
                  <a:schemeClr val="dk1"/>
                </a:solidFill>
              </a:rPr>
              <a:t>lumens </a:t>
            </a:r>
            <a:r>
              <a:rPr lang="en">
                <a:solidFill>
                  <a:schemeClr val="dk1"/>
                </a:solidFill>
              </a:rPr>
              <a:t>(brightness)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High </a:t>
            </a:r>
            <a:r>
              <a:rPr b="1" lang="en">
                <a:solidFill>
                  <a:schemeClr val="dk1"/>
                </a:solidFill>
              </a:rPr>
              <a:t>candela</a:t>
            </a:r>
            <a:r>
              <a:rPr lang="en">
                <a:solidFill>
                  <a:schemeClr val="dk1"/>
                </a:solidFill>
              </a:rPr>
              <a:t> (throw distance)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Good </a:t>
            </a:r>
            <a:r>
              <a:rPr b="1" lang="en">
                <a:solidFill>
                  <a:schemeClr val="dk1"/>
                </a:solidFill>
              </a:rPr>
              <a:t>battery life</a:t>
            </a:r>
            <a:endParaRPr b="1">
              <a:solidFill>
                <a:schemeClr val="dk1"/>
              </a:solidFill>
            </a:endParaRPr>
          </a:p>
          <a:p>
            <a:pPr indent="0" lvl="0" marL="0" rtl="0" algn="l">
              <a:spcBef>
                <a:spcPts val="0"/>
              </a:spcBef>
              <a:spcAft>
                <a:spcPts val="0"/>
              </a:spcAft>
              <a:buNone/>
            </a:pPr>
            <a:r>
              <a:t/>
            </a:r>
            <a:endParaRPr>
              <a:solidFill>
                <a:schemeClr val="dk1"/>
              </a:solidFill>
            </a:endParaRPr>
          </a:p>
        </p:txBody>
      </p:sp>
      <p:pic>
        <p:nvPicPr>
          <p:cNvPr id="303" name="Google Shape;303;p29"/>
          <p:cNvPicPr preferRelativeResize="0"/>
          <p:nvPr/>
        </p:nvPicPr>
        <p:blipFill rotWithShape="1">
          <a:blip r:embed="rId4">
            <a:alphaModFix/>
          </a:blip>
          <a:srcRect b="16809" l="5559" r="5780" t="17427"/>
          <a:stretch/>
        </p:blipFill>
        <p:spPr>
          <a:xfrm>
            <a:off x="2714875" y="896550"/>
            <a:ext cx="1857126" cy="918876"/>
          </a:xfrm>
          <a:prstGeom prst="rect">
            <a:avLst/>
          </a:prstGeom>
          <a:noFill/>
          <a:ln>
            <a:noFill/>
          </a:ln>
        </p:spPr>
      </p:pic>
      <p:sp>
        <p:nvSpPr>
          <p:cNvPr id="304" name="Google Shape;304;p29"/>
          <p:cNvSpPr txBox="1"/>
          <p:nvPr/>
        </p:nvSpPr>
        <p:spPr>
          <a:xfrm>
            <a:off x="389250" y="4670650"/>
            <a:ext cx="8074800" cy="5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rPr>
              <a:t>Recommended: Streamlight Wedge or Wedge XT, Surefire</a:t>
            </a:r>
            <a:endParaRPr sz="1600">
              <a:solidFill>
                <a:schemeClr val="dk1"/>
              </a:solidFill>
            </a:endParaRPr>
          </a:p>
        </p:txBody>
      </p:sp>
      <p:pic>
        <p:nvPicPr>
          <p:cNvPr id="305" name="Google Shape;305;p29"/>
          <p:cNvPicPr preferRelativeResize="0"/>
          <p:nvPr/>
        </p:nvPicPr>
        <p:blipFill>
          <a:blip r:embed="rId5">
            <a:alphaModFix/>
          </a:blip>
          <a:stretch>
            <a:fillRect/>
          </a:stretch>
        </p:blipFill>
        <p:spPr>
          <a:xfrm>
            <a:off x="789800" y="896550"/>
            <a:ext cx="1597102" cy="918875"/>
          </a:xfrm>
          <a:prstGeom prst="rect">
            <a:avLst/>
          </a:prstGeom>
          <a:noFill/>
          <a:ln>
            <a:noFill/>
          </a:ln>
        </p:spPr>
      </p:pic>
      <p:pic>
        <p:nvPicPr>
          <p:cNvPr id="306" name="Google Shape;306;p29"/>
          <p:cNvPicPr preferRelativeResize="0"/>
          <p:nvPr/>
        </p:nvPicPr>
        <p:blipFill rotWithShape="1">
          <a:blip r:embed="rId6">
            <a:alphaModFix/>
          </a:blip>
          <a:srcRect b="11119" l="0" r="0" t="0"/>
          <a:stretch/>
        </p:blipFill>
        <p:spPr>
          <a:xfrm>
            <a:off x="507525" y="1886875"/>
            <a:ext cx="4176093" cy="2783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30"/>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312" name="Google Shape;312;p30"/>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When should I consider a firearm?</a:t>
            </a:r>
            <a:endParaRPr b="1" sz="2500">
              <a:solidFill>
                <a:schemeClr val="dk1"/>
              </a:solidFill>
            </a:endParaRPr>
          </a:p>
        </p:txBody>
      </p:sp>
      <p:sp>
        <p:nvSpPr>
          <p:cNvPr id="313" name="Google Shape;313;p30"/>
          <p:cNvSpPr/>
          <p:nvPr/>
        </p:nvSpPr>
        <p:spPr>
          <a:xfrm>
            <a:off x="3605413" y="810750"/>
            <a:ext cx="1693200" cy="7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Can I commit to store it safely?</a:t>
            </a:r>
            <a:endParaRPr/>
          </a:p>
        </p:txBody>
      </p:sp>
      <p:sp>
        <p:nvSpPr>
          <p:cNvPr id="314" name="Google Shape;314;p30"/>
          <p:cNvSpPr/>
          <p:nvPr/>
        </p:nvSpPr>
        <p:spPr>
          <a:xfrm>
            <a:off x="1065350" y="810750"/>
            <a:ext cx="2087100" cy="7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Am I willing to spend time learning and practicing?</a:t>
            </a:r>
            <a:endParaRPr/>
          </a:p>
        </p:txBody>
      </p:sp>
      <p:sp>
        <p:nvSpPr>
          <p:cNvPr id="315" name="Google Shape;315;p30"/>
          <p:cNvSpPr/>
          <p:nvPr/>
        </p:nvSpPr>
        <p:spPr>
          <a:xfrm>
            <a:off x="5696975" y="810750"/>
            <a:ext cx="2633100" cy="7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Do I have a safe storage plan if I experience a mental health crisis or experience SI?</a:t>
            </a:r>
            <a:endParaRPr/>
          </a:p>
        </p:txBody>
      </p:sp>
      <p:sp>
        <p:nvSpPr>
          <p:cNvPr id="316" name="Google Shape;316;p30"/>
          <p:cNvSpPr/>
          <p:nvPr/>
        </p:nvSpPr>
        <p:spPr>
          <a:xfrm>
            <a:off x="5751575" y="1864400"/>
            <a:ext cx="2633100" cy="7257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Do I feel that I need to hide my decision to purchase a firearm from people I live with?</a:t>
            </a:r>
            <a:endParaRPr/>
          </a:p>
        </p:txBody>
      </p:sp>
      <p:sp>
        <p:nvSpPr>
          <p:cNvPr id="317" name="Google Shape;317;p30"/>
          <p:cNvSpPr/>
          <p:nvPr/>
        </p:nvSpPr>
        <p:spPr>
          <a:xfrm>
            <a:off x="5751575" y="2963575"/>
            <a:ext cx="2633100" cy="7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Am I ready and willing to educate myself about the laws of firearms use and defense?</a:t>
            </a:r>
            <a:endParaRPr/>
          </a:p>
        </p:txBody>
      </p:sp>
      <p:sp>
        <p:nvSpPr>
          <p:cNvPr id="318" name="Google Shape;318;p30"/>
          <p:cNvSpPr/>
          <p:nvPr/>
        </p:nvSpPr>
        <p:spPr>
          <a:xfrm>
            <a:off x="5751575" y="4001375"/>
            <a:ext cx="2633100" cy="7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Am I willing to hold myself to high standards of good conduct, patience, and calm?</a:t>
            </a:r>
            <a:endParaRPr/>
          </a:p>
        </p:txBody>
      </p:sp>
      <p:sp>
        <p:nvSpPr>
          <p:cNvPr id="319" name="Google Shape;319;p30"/>
          <p:cNvSpPr/>
          <p:nvPr/>
        </p:nvSpPr>
        <p:spPr>
          <a:xfrm>
            <a:off x="2668425" y="4001375"/>
            <a:ext cx="2633100" cy="725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Am I prepared or willing to prepare for the consequences of using a firearm defensively?</a:t>
            </a:r>
            <a:endParaRPr/>
          </a:p>
        </p:txBody>
      </p:sp>
      <p:sp>
        <p:nvSpPr>
          <p:cNvPr id="320" name="Google Shape;320;p30"/>
          <p:cNvSpPr/>
          <p:nvPr/>
        </p:nvSpPr>
        <p:spPr>
          <a:xfrm>
            <a:off x="3195750" y="1065650"/>
            <a:ext cx="360600" cy="2457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1" name="Google Shape;321;p30"/>
          <p:cNvSpPr/>
          <p:nvPr/>
        </p:nvSpPr>
        <p:spPr>
          <a:xfrm>
            <a:off x="5317500" y="1065650"/>
            <a:ext cx="360600" cy="2457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30"/>
          <p:cNvSpPr/>
          <p:nvPr/>
        </p:nvSpPr>
        <p:spPr>
          <a:xfrm rot="5403708">
            <a:off x="6874475" y="1585526"/>
            <a:ext cx="278100" cy="2298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3" name="Google Shape;323;p30"/>
          <p:cNvSpPr/>
          <p:nvPr/>
        </p:nvSpPr>
        <p:spPr>
          <a:xfrm rot="5403708">
            <a:off x="6929075" y="2661939"/>
            <a:ext cx="278100" cy="2298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30"/>
          <p:cNvSpPr/>
          <p:nvPr/>
        </p:nvSpPr>
        <p:spPr>
          <a:xfrm rot="5403708">
            <a:off x="6929075" y="3730426"/>
            <a:ext cx="278100" cy="2298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30"/>
          <p:cNvSpPr/>
          <p:nvPr/>
        </p:nvSpPr>
        <p:spPr>
          <a:xfrm rot="-10797049">
            <a:off x="5358825" y="4249400"/>
            <a:ext cx="349500" cy="2298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30"/>
          <p:cNvSpPr/>
          <p:nvPr/>
        </p:nvSpPr>
        <p:spPr>
          <a:xfrm>
            <a:off x="495100" y="3980975"/>
            <a:ext cx="1617000" cy="7665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 firearm </a:t>
            </a:r>
            <a:r>
              <a:rPr b="1" lang="en"/>
              <a:t>might</a:t>
            </a:r>
            <a:r>
              <a:rPr lang="en"/>
              <a:t> be for you.</a:t>
            </a:r>
            <a:endParaRPr/>
          </a:p>
        </p:txBody>
      </p:sp>
      <p:sp>
        <p:nvSpPr>
          <p:cNvPr id="327" name="Google Shape;327;p30"/>
          <p:cNvSpPr/>
          <p:nvPr/>
        </p:nvSpPr>
        <p:spPr>
          <a:xfrm rot="-10795756">
            <a:off x="2136557" y="4249250"/>
            <a:ext cx="486000" cy="229800"/>
          </a:xfrm>
          <a:prstGeom prst="rightArrow">
            <a:avLst>
              <a:gd fmla="val 50000" name="adj1"/>
              <a:gd fmla="val 50000" name="adj2"/>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8" name="Google Shape;328;p30"/>
          <p:cNvSpPr/>
          <p:nvPr/>
        </p:nvSpPr>
        <p:spPr>
          <a:xfrm>
            <a:off x="2273775" y="2197075"/>
            <a:ext cx="1617000" cy="766500"/>
          </a:xfrm>
          <a:prstGeom prst="roundRect">
            <a:avLst>
              <a:gd fmla="val 16667" name="adj"/>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 firearm is likely </a:t>
            </a:r>
            <a:r>
              <a:rPr b="1" lang="en"/>
              <a:t>not</a:t>
            </a:r>
            <a:r>
              <a:rPr lang="en"/>
              <a:t> for you.</a:t>
            </a:r>
            <a:endParaRPr/>
          </a:p>
        </p:txBody>
      </p:sp>
      <p:cxnSp>
        <p:nvCxnSpPr>
          <p:cNvPr id="329" name="Google Shape;329;p30"/>
          <p:cNvCxnSpPr>
            <a:endCxn id="328" idx="0"/>
          </p:cNvCxnSpPr>
          <p:nvPr/>
        </p:nvCxnSpPr>
        <p:spPr>
          <a:xfrm>
            <a:off x="2108775" y="1536475"/>
            <a:ext cx="973500" cy="660600"/>
          </a:xfrm>
          <a:prstGeom prst="straightConnector1">
            <a:avLst/>
          </a:prstGeom>
          <a:noFill/>
          <a:ln cap="flat" cmpd="sng" w="38100">
            <a:solidFill>
              <a:srgbClr val="A7291E"/>
            </a:solidFill>
            <a:prstDash val="solid"/>
            <a:round/>
            <a:headEnd len="med" w="med" type="none"/>
            <a:tailEnd len="med" w="med" type="triangle"/>
          </a:ln>
        </p:spPr>
      </p:cxnSp>
      <p:cxnSp>
        <p:nvCxnSpPr>
          <p:cNvPr id="330" name="Google Shape;330;p30"/>
          <p:cNvCxnSpPr>
            <a:stCxn id="313" idx="2"/>
          </p:cNvCxnSpPr>
          <p:nvPr/>
        </p:nvCxnSpPr>
        <p:spPr>
          <a:xfrm flipH="1">
            <a:off x="3441613" y="1536450"/>
            <a:ext cx="1010400" cy="612600"/>
          </a:xfrm>
          <a:prstGeom prst="straightConnector1">
            <a:avLst/>
          </a:prstGeom>
          <a:noFill/>
          <a:ln cap="flat" cmpd="sng" w="38100">
            <a:solidFill>
              <a:srgbClr val="A7291E"/>
            </a:solidFill>
            <a:prstDash val="solid"/>
            <a:round/>
            <a:headEnd len="med" w="med" type="none"/>
            <a:tailEnd len="med" w="med" type="triangle"/>
          </a:ln>
        </p:spPr>
      </p:cxnSp>
      <p:cxnSp>
        <p:nvCxnSpPr>
          <p:cNvPr id="331" name="Google Shape;331;p30"/>
          <p:cNvCxnSpPr>
            <a:endCxn id="328" idx="3"/>
          </p:cNvCxnSpPr>
          <p:nvPr/>
        </p:nvCxnSpPr>
        <p:spPr>
          <a:xfrm flipH="1">
            <a:off x="3890775" y="1539025"/>
            <a:ext cx="1817400" cy="1041300"/>
          </a:xfrm>
          <a:prstGeom prst="straightConnector1">
            <a:avLst/>
          </a:prstGeom>
          <a:noFill/>
          <a:ln cap="flat" cmpd="sng" w="38100">
            <a:solidFill>
              <a:srgbClr val="A7291E"/>
            </a:solidFill>
            <a:prstDash val="solid"/>
            <a:round/>
            <a:headEnd len="med" w="med" type="none"/>
            <a:tailEnd len="med" w="med" type="triangle"/>
          </a:ln>
        </p:spPr>
      </p:cxnSp>
      <p:cxnSp>
        <p:nvCxnSpPr>
          <p:cNvPr id="332" name="Google Shape;332;p30"/>
          <p:cNvCxnSpPr>
            <a:stCxn id="316" idx="1"/>
          </p:cNvCxnSpPr>
          <p:nvPr/>
        </p:nvCxnSpPr>
        <p:spPr>
          <a:xfrm flipH="1">
            <a:off x="3896675" y="2227250"/>
            <a:ext cx="1854900" cy="586200"/>
          </a:xfrm>
          <a:prstGeom prst="straightConnector1">
            <a:avLst/>
          </a:prstGeom>
          <a:noFill/>
          <a:ln cap="flat" cmpd="sng" w="38100">
            <a:solidFill>
              <a:srgbClr val="980000"/>
            </a:solidFill>
            <a:prstDash val="solid"/>
            <a:round/>
            <a:headEnd len="med" w="med" type="none"/>
            <a:tailEnd len="med" w="med" type="triangle"/>
          </a:ln>
        </p:spPr>
      </p:cxnSp>
      <p:cxnSp>
        <p:nvCxnSpPr>
          <p:cNvPr id="333" name="Google Shape;333;p30"/>
          <p:cNvCxnSpPr>
            <a:stCxn id="317" idx="1"/>
          </p:cNvCxnSpPr>
          <p:nvPr/>
        </p:nvCxnSpPr>
        <p:spPr>
          <a:xfrm rot="10800000">
            <a:off x="3923975" y="2950225"/>
            <a:ext cx="1827600" cy="376200"/>
          </a:xfrm>
          <a:prstGeom prst="straightConnector1">
            <a:avLst/>
          </a:prstGeom>
          <a:noFill/>
          <a:ln cap="flat" cmpd="sng" w="38100">
            <a:solidFill>
              <a:srgbClr val="A7291E"/>
            </a:solidFill>
            <a:prstDash val="solid"/>
            <a:round/>
            <a:headEnd len="med" w="med" type="none"/>
            <a:tailEnd len="med" w="med" type="triangle"/>
          </a:ln>
        </p:spPr>
      </p:cxnSp>
      <p:cxnSp>
        <p:nvCxnSpPr>
          <p:cNvPr id="334" name="Google Shape;334;p30"/>
          <p:cNvCxnSpPr/>
          <p:nvPr/>
        </p:nvCxnSpPr>
        <p:spPr>
          <a:xfrm rot="10800000">
            <a:off x="3637275" y="3084775"/>
            <a:ext cx="2153100" cy="939600"/>
          </a:xfrm>
          <a:prstGeom prst="straightConnector1">
            <a:avLst/>
          </a:prstGeom>
          <a:noFill/>
          <a:ln cap="flat" cmpd="sng" w="38100">
            <a:solidFill>
              <a:srgbClr val="A7291E"/>
            </a:solidFill>
            <a:prstDash val="solid"/>
            <a:round/>
            <a:headEnd len="med" w="med" type="none"/>
            <a:tailEnd len="med" w="med" type="triangle"/>
          </a:ln>
        </p:spPr>
      </p:cxnSp>
      <p:cxnSp>
        <p:nvCxnSpPr>
          <p:cNvPr id="335" name="Google Shape;335;p30"/>
          <p:cNvCxnSpPr>
            <a:endCxn id="328" idx="2"/>
          </p:cNvCxnSpPr>
          <p:nvPr/>
        </p:nvCxnSpPr>
        <p:spPr>
          <a:xfrm rot="10800000">
            <a:off x="3082275" y="2963575"/>
            <a:ext cx="464100" cy="915000"/>
          </a:xfrm>
          <a:prstGeom prst="straightConnector1">
            <a:avLst/>
          </a:prstGeom>
          <a:noFill/>
          <a:ln cap="flat" cmpd="sng" w="38100">
            <a:solidFill>
              <a:srgbClr val="A7291E"/>
            </a:solidFill>
            <a:prstDash val="solid"/>
            <a:round/>
            <a:headEnd len="med" w="med" type="none"/>
            <a:tailEnd len="med" w="med" type="triangle"/>
          </a:ln>
        </p:spPr>
      </p:cxnSp>
      <p:sp>
        <p:nvSpPr>
          <p:cNvPr id="336" name="Google Shape;336;p30"/>
          <p:cNvSpPr txBox="1"/>
          <p:nvPr/>
        </p:nvSpPr>
        <p:spPr>
          <a:xfrm rot="1945653">
            <a:off x="2112025" y="1710314"/>
            <a:ext cx="664637" cy="464482"/>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No</a:t>
            </a:r>
            <a:endParaRPr b="1" sz="1800">
              <a:solidFill>
                <a:schemeClr val="dk1"/>
              </a:solidFill>
            </a:endParaRPr>
          </a:p>
        </p:txBody>
      </p:sp>
      <p:sp>
        <p:nvSpPr>
          <p:cNvPr id="337" name="Google Shape;337;p30"/>
          <p:cNvSpPr txBox="1"/>
          <p:nvPr/>
        </p:nvSpPr>
        <p:spPr>
          <a:xfrm rot="-2142362">
            <a:off x="3714397" y="1691238"/>
            <a:ext cx="664637" cy="46431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No</a:t>
            </a:r>
            <a:endParaRPr b="1" sz="1800">
              <a:solidFill>
                <a:schemeClr val="dk1"/>
              </a:solidFill>
            </a:endParaRPr>
          </a:p>
        </p:txBody>
      </p:sp>
      <p:sp>
        <p:nvSpPr>
          <p:cNvPr id="338" name="Google Shape;338;p30"/>
          <p:cNvSpPr txBox="1"/>
          <p:nvPr/>
        </p:nvSpPr>
        <p:spPr>
          <a:xfrm rot="-1563365">
            <a:off x="4634135" y="1916115"/>
            <a:ext cx="664541" cy="46449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No</a:t>
            </a:r>
            <a:endParaRPr b="1" sz="1800">
              <a:solidFill>
                <a:schemeClr val="dk1"/>
              </a:solidFill>
            </a:endParaRPr>
          </a:p>
        </p:txBody>
      </p:sp>
      <p:sp>
        <p:nvSpPr>
          <p:cNvPr id="339" name="Google Shape;339;p30"/>
          <p:cNvSpPr txBox="1"/>
          <p:nvPr/>
        </p:nvSpPr>
        <p:spPr>
          <a:xfrm rot="-1007454">
            <a:off x="4685360" y="2397701"/>
            <a:ext cx="664637" cy="464383"/>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Yes</a:t>
            </a:r>
            <a:endParaRPr b="1" sz="1800" u="sng">
              <a:solidFill>
                <a:schemeClr val="dk1"/>
              </a:solidFill>
            </a:endParaRPr>
          </a:p>
        </p:txBody>
      </p:sp>
      <p:sp>
        <p:nvSpPr>
          <p:cNvPr id="340" name="Google Shape;340;p30"/>
          <p:cNvSpPr txBox="1"/>
          <p:nvPr/>
        </p:nvSpPr>
        <p:spPr>
          <a:xfrm rot="371503">
            <a:off x="4634093" y="3058673"/>
            <a:ext cx="664778" cy="46441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No</a:t>
            </a:r>
            <a:endParaRPr b="1" sz="1800">
              <a:solidFill>
                <a:schemeClr val="dk1"/>
              </a:solidFill>
            </a:endParaRPr>
          </a:p>
        </p:txBody>
      </p:sp>
      <p:sp>
        <p:nvSpPr>
          <p:cNvPr id="341" name="Google Shape;341;p30"/>
          <p:cNvSpPr txBox="1"/>
          <p:nvPr/>
        </p:nvSpPr>
        <p:spPr>
          <a:xfrm rot="955871">
            <a:off x="4084673" y="3408692"/>
            <a:ext cx="664523" cy="464251"/>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No</a:t>
            </a:r>
            <a:endParaRPr b="1" sz="1800">
              <a:solidFill>
                <a:schemeClr val="dk1"/>
              </a:solidFill>
            </a:endParaRPr>
          </a:p>
        </p:txBody>
      </p:sp>
      <p:sp>
        <p:nvSpPr>
          <p:cNvPr id="342" name="Google Shape;342;p30"/>
          <p:cNvSpPr txBox="1"/>
          <p:nvPr/>
        </p:nvSpPr>
        <p:spPr>
          <a:xfrm rot="3697120">
            <a:off x="2806399" y="3408800"/>
            <a:ext cx="664580" cy="464036"/>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No</a:t>
            </a:r>
            <a:endParaRPr b="1" sz="1800">
              <a:solidFill>
                <a:schemeClr val="dk1"/>
              </a:solidFill>
            </a:endParaRPr>
          </a:p>
        </p:txBody>
      </p:sp>
      <p:pic>
        <p:nvPicPr>
          <p:cNvPr id="343" name="Google Shape;343;p30"/>
          <p:cNvPicPr preferRelativeResize="0"/>
          <p:nvPr/>
        </p:nvPicPr>
        <p:blipFill>
          <a:blip r:embed="rId4">
            <a:alphaModFix/>
          </a:blip>
          <a:stretch>
            <a:fillRect/>
          </a:stretch>
        </p:blipFill>
        <p:spPr>
          <a:xfrm>
            <a:off x="129994" y="1839469"/>
            <a:ext cx="1788605" cy="1718595"/>
          </a:xfrm>
          <a:prstGeom prst="rect">
            <a:avLst/>
          </a:prstGeom>
          <a:noFill/>
          <a:ln>
            <a:noFill/>
          </a:ln>
        </p:spPr>
      </p:pic>
      <p:sp>
        <p:nvSpPr>
          <p:cNvPr id="344" name="Google Shape;344;p30"/>
          <p:cNvSpPr txBox="1"/>
          <p:nvPr/>
        </p:nvSpPr>
        <p:spPr>
          <a:xfrm rot="-1552">
            <a:off x="7128572" y="2536704"/>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chemeClr val="dk1"/>
                </a:solidFill>
              </a:rPr>
              <a:t>No</a:t>
            </a:r>
            <a:endParaRPr b="1" sz="1800" u="sng">
              <a:solidFill>
                <a:schemeClr val="dk1"/>
              </a:solidFill>
            </a:endParaRPr>
          </a:p>
        </p:txBody>
      </p:sp>
      <p:sp>
        <p:nvSpPr>
          <p:cNvPr id="345" name="Google Shape;345;p30"/>
          <p:cNvSpPr txBox="1"/>
          <p:nvPr/>
        </p:nvSpPr>
        <p:spPr>
          <a:xfrm>
            <a:off x="3082272" y="1148339"/>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Yes</a:t>
            </a:r>
            <a:endParaRPr b="1" sz="1800">
              <a:solidFill>
                <a:schemeClr val="dk1"/>
              </a:solidFill>
            </a:endParaRPr>
          </a:p>
        </p:txBody>
      </p:sp>
      <p:sp>
        <p:nvSpPr>
          <p:cNvPr id="346" name="Google Shape;346;p30"/>
          <p:cNvSpPr txBox="1"/>
          <p:nvPr/>
        </p:nvSpPr>
        <p:spPr>
          <a:xfrm>
            <a:off x="5201322" y="1148264"/>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Yes</a:t>
            </a:r>
            <a:endParaRPr b="1" sz="1800">
              <a:solidFill>
                <a:schemeClr val="dk1"/>
              </a:solidFill>
            </a:endParaRPr>
          </a:p>
        </p:txBody>
      </p:sp>
      <p:sp>
        <p:nvSpPr>
          <p:cNvPr id="347" name="Google Shape;347;p30"/>
          <p:cNvSpPr txBox="1"/>
          <p:nvPr/>
        </p:nvSpPr>
        <p:spPr>
          <a:xfrm>
            <a:off x="7183172" y="1468214"/>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Yes</a:t>
            </a:r>
            <a:endParaRPr b="1" sz="1800">
              <a:solidFill>
                <a:schemeClr val="dk1"/>
              </a:solidFill>
            </a:endParaRPr>
          </a:p>
        </p:txBody>
      </p:sp>
      <p:sp>
        <p:nvSpPr>
          <p:cNvPr id="348" name="Google Shape;348;p30"/>
          <p:cNvSpPr txBox="1"/>
          <p:nvPr/>
        </p:nvSpPr>
        <p:spPr>
          <a:xfrm>
            <a:off x="7128572" y="3621064"/>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Yes</a:t>
            </a:r>
            <a:endParaRPr b="1" sz="1800">
              <a:solidFill>
                <a:schemeClr val="dk1"/>
              </a:solidFill>
            </a:endParaRPr>
          </a:p>
        </p:txBody>
      </p:sp>
      <p:sp>
        <p:nvSpPr>
          <p:cNvPr id="349" name="Google Shape;349;p30"/>
          <p:cNvSpPr txBox="1"/>
          <p:nvPr/>
        </p:nvSpPr>
        <p:spPr>
          <a:xfrm>
            <a:off x="5241522" y="4397839"/>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Yes</a:t>
            </a:r>
            <a:endParaRPr b="1" sz="1800">
              <a:solidFill>
                <a:schemeClr val="dk1"/>
              </a:solidFill>
            </a:endParaRPr>
          </a:p>
        </p:txBody>
      </p:sp>
      <p:sp>
        <p:nvSpPr>
          <p:cNvPr id="350" name="Google Shape;350;p30"/>
          <p:cNvSpPr txBox="1"/>
          <p:nvPr/>
        </p:nvSpPr>
        <p:spPr>
          <a:xfrm>
            <a:off x="2112097" y="4397839"/>
            <a:ext cx="6645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rPr>
              <a:t>Yes</a:t>
            </a:r>
            <a:endParaRPr b="1" sz="18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1"/>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purchase a firearm legally?</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pic>
        <p:nvPicPr>
          <p:cNvPr id="356" name="Google Shape;356;p31"/>
          <p:cNvPicPr preferRelativeResize="0"/>
          <p:nvPr/>
        </p:nvPicPr>
        <p:blipFill>
          <a:blip r:embed="rId3">
            <a:alphaModFix amt="20000"/>
          </a:blip>
          <a:stretch>
            <a:fillRect/>
          </a:stretch>
        </p:blipFill>
        <p:spPr>
          <a:xfrm>
            <a:off x="0" y="0"/>
            <a:ext cx="9144008" cy="5143500"/>
          </a:xfrm>
          <a:prstGeom prst="rect">
            <a:avLst/>
          </a:prstGeom>
          <a:noFill/>
          <a:ln>
            <a:noFill/>
          </a:ln>
        </p:spPr>
      </p:pic>
      <p:pic>
        <p:nvPicPr>
          <p:cNvPr id="357" name="Google Shape;357;p31"/>
          <p:cNvPicPr preferRelativeResize="0"/>
          <p:nvPr/>
        </p:nvPicPr>
        <p:blipFill>
          <a:blip r:embed="rId4">
            <a:alphaModFix/>
          </a:blip>
          <a:stretch>
            <a:fillRect/>
          </a:stretch>
        </p:blipFill>
        <p:spPr>
          <a:xfrm>
            <a:off x="5706678" y="737925"/>
            <a:ext cx="2902049" cy="3859374"/>
          </a:xfrm>
          <a:prstGeom prst="rect">
            <a:avLst/>
          </a:prstGeom>
          <a:noFill/>
          <a:ln>
            <a:noFill/>
          </a:ln>
        </p:spPr>
      </p:pic>
      <p:sp>
        <p:nvSpPr>
          <p:cNvPr id="358" name="Google Shape;358;p31"/>
          <p:cNvSpPr txBox="1"/>
          <p:nvPr/>
        </p:nvSpPr>
        <p:spPr>
          <a:xfrm>
            <a:off x="6520500" y="4652450"/>
            <a:ext cx="1274400" cy="2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rPr>
              <a:t>Form 4473</a:t>
            </a:r>
            <a:endParaRPr sz="1600">
              <a:solidFill>
                <a:schemeClr val="dk2"/>
              </a:solidFill>
            </a:endParaRPr>
          </a:p>
        </p:txBody>
      </p:sp>
      <p:sp>
        <p:nvSpPr>
          <p:cNvPr id="359" name="Google Shape;359;p31"/>
          <p:cNvSpPr txBox="1"/>
          <p:nvPr/>
        </p:nvSpPr>
        <p:spPr>
          <a:xfrm>
            <a:off x="516700" y="801650"/>
            <a:ext cx="4961400" cy="38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Note: </a:t>
            </a:r>
            <a:r>
              <a:rPr i="1" lang="en" sz="1600">
                <a:solidFill>
                  <a:schemeClr val="dk1"/>
                </a:solidFill>
              </a:rPr>
              <a:t>Laws for </a:t>
            </a:r>
            <a:r>
              <a:rPr i="1" lang="en" sz="1600">
                <a:solidFill>
                  <a:schemeClr val="dk1"/>
                </a:solidFill>
              </a:rPr>
              <a:t>purchase</a:t>
            </a:r>
            <a:r>
              <a:rPr i="1" lang="en" sz="1600">
                <a:solidFill>
                  <a:schemeClr val="dk1"/>
                </a:solidFill>
              </a:rPr>
              <a:t> of firearms are non-negotiable. </a:t>
            </a:r>
            <a:r>
              <a:rPr b="1" i="1" lang="en" sz="1600">
                <a:solidFill>
                  <a:schemeClr val="dk1"/>
                </a:solidFill>
              </a:rPr>
              <a:t>Do not get yourself in trouble by lying on federal paperwork. It is not worth it.</a:t>
            </a:r>
            <a:endParaRPr b="1" i="1" sz="1600">
              <a:solidFill>
                <a:schemeClr val="dk1"/>
              </a:solidFill>
            </a:endParaRPr>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None/>
            </a:pPr>
            <a:r>
              <a:rPr b="1" lang="en" sz="1600">
                <a:solidFill>
                  <a:schemeClr val="dk1"/>
                </a:solidFill>
              </a:rPr>
              <a:t>To legally purchase a firearm in Iowa, you must</a:t>
            </a:r>
            <a:endParaRPr b="1" sz="16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Be 18 years of age (long gun)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Be 21 years of age (handgun)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Be a citizen of the United States OR</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Be a legal or lawful noncitizen resident</a:t>
            </a:r>
            <a:endParaRPr>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a:t>
            </a:r>
            <a:r>
              <a:rPr lang="en">
                <a:solidFill>
                  <a:schemeClr val="dk1"/>
                </a:solidFill>
              </a:rPr>
              <a:t> be a felon</a:t>
            </a:r>
            <a:endParaRPr>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 </a:t>
            </a:r>
            <a:r>
              <a:rPr lang="en">
                <a:solidFill>
                  <a:schemeClr val="dk1"/>
                </a:solidFill>
              </a:rPr>
              <a:t>be an unlawful user of a controlled substance</a:t>
            </a:r>
            <a:endParaRPr>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a:t>
            </a:r>
            <a:r>
              <a:rPr lang="en">
                <a:solidFill>
                  <a:schemeClr val="dk1"/>
                </a:solidFill>
              </a:rPr>
              <a:t> have a domestic violence conviction</a:t>
            </a:r>
            <a:endParaRPr>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a:t>
            </a:r>
            <a:r>
              <a:rPr lang="en">
                <a:solidFill>
                  <a:schemeClr val="dk1"/>
                </a:solidFill>
              </a:rPr>
              <a:t> have been dishonorably discharged from an armed service</a:t>
            </a:r>
            <a:endParaRPr>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a:t>
            </a:r>
            <a:r>
              <a:rPr lang="en">
                <a:solidFill>
                  <a:schemeClr val="dk1"/>
                </a:solidFill>
              </a:rPr>
              <a:t> be purchasing the firearm on behalf of someone else </a:t>
            </a:r>
            <a:r>
              <a:rPr b="1" lang="en">
                <a:solidFill>
                  <a:schemeClr val="dk1"/>
                </a:solidFill>
              </a:rPr>
              <a:t>(straw purchases are illegal)</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Not</a:t>
            </a:r>
            <a:r>
              <a:rPr lang="en">
                <a:solidFill>
                  <a:schemeClr val="dk1"/>
                </a:solidFill>
              </a:rPr>
              <a:t> have intent to use the firearm in the commission of  a felony</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63" name="Google Shape;63;p14"/>
          <p:cNvSpPr txBox="1"/>
          <p:nvPr/>
        </p:nvSpPr>
        <p:spPr>
          <a:xfrm>
            <a:off x="654900" y="10280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Schedule &amp; Ground Rules</a:t>
            </a:r>
            <a:endParaRPr b="1" sz="2500">
              <a:solidFill>
                <a:schemeClr val="dk1"/>
              </a:solidFill>
            </a:endParaRPr>
          </a:p>
        </p:txBody>
      </p:sp>
      <p:sp>
        <p:nvSpPr>
          <p:cNvPr id="64" name="Google Shape;64;p14"/>
          <p:cNvSpPr txBox="1"/>
          <p:nvPr/>
        </p:nvSpPr>
        <p:spPr>
          <a:xfrm>
            <a:off x="654900" y="595475"/>
            <a:ext cx="8119800" cy="29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200">
              <a:solidFill>
                <a:schemeClr val="dk1"/>
              </a:solidFill>
            </a:endParaRPr>
          </a:p>
          <a:p>
            <a:pPr indent="0" lvl="0" marL="0" rtl="0" algn="l">
              <a:spcBef>
                <a:spcPts val="0"/>
              </a:spcBef>
              <a:spcAft>
                <a:spcPts val="0"/>
              </a:spcAft>
              <a:buNone/>
            </a:pPr>
            <a:r>
              <a:rPr b="1" lang="en" sz="2200">
                <a:solidFill>
                  <a:schemeClr val="dk1"/>
                </a:solidFill>
              </a:rPr>
              <a:t>2:00 - 3:00PM</a:t>
            </a:r>
            <a:r>
              <a:rPr lang="en" sz="2200">
                <a:solidFill>
                  <a:schemeClr val="dk1"/>
                </a:solidFill>
              </a:rPr>
              <a:t> - Group Lesson - </a:t>
            </a:r>
            <a:r>
              <a:rPr i="1" lang="en" sz="2100">
                <a:solidFill>
                  <a:schemeClr val="dk1"/>
                </a:solidFill>
              </a:rPr>
              <a:t>(Covering a LOT of information)</a:t>
            </a:r>
            <a:endParaRPr i="1" sz="21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b="1" lang="en" sz="2200">
                <a:solidFill>
                  <a:schemeClr val="dk1"/>
                </a:solidFill>
              </a:rPr>
              <a:t>3:00 - 3:30PM</a:t>
            </a:r>
            <a:r>
              <a:rPr lang="en" sz="2200">
                <a:solidFill>
                  <a:schemeClr val="dk1"/>
                </a:solidFill>
              </a:rPr>
              <a:t> - Group Questions</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0" lvl="0" marL="0" rtl="0" algn="l">
              <a:spcBef>
                <a:spcPts val="0"/>
              </a:spcBef>
              <a:spcAft>
                <a:spcPts val="0"/>
              </a:spcAft>
              <a:buNone/>
            </a:pPr>
            <a:r>
              <a:rPr b="1" lang="en" sz="2200">
                <a:solidFill>
                  <a:schemeClr val="dk1"/>
                </a:solidFill>
              </a:rPr>
              <a:t>3:30 - 4:00PM</a:t>
            </a:r>
            <a:r>
              <a:rPr lang="en" sz="2200">
                <a:solidFill>
                  <a:schemeClr val="dk1"/>
                </a:solidFill>
              </a:rPr>
              <a:t> - Open questions / discussion time</a:t>
            </a:r>
            <a:endParaRPr sz="2200">
              <a:solidFill>
                <a:schemeClr val="dk1"/>
              </a:solidFill>
            </a:endParaRPr>
          </a:p>
          <a:p>
            <a:pPr indent="0" lvl="0" marL="0" rtl="0" algn="l">
              <a:spcBef>
                <a:spcPts val="0"/>
              </a:spcBef>
              <a:spcAft>
                <a:spcPts val="0"/>
              </a:spcAft>
              <a:buNone/>
            </a:pPr>
            <a:r>
              <a:rPr lang="en" sz="2200">
                <a:solidFill>
                  <a:schemeClr val="dk1"/>
                </a:solidFill>
              </a:rPr>
              <a:t>	    </a:t>
            </a:r>
            <a:r>
              <a:rPr i="1" lang="en" sz="2200">
                <a:solidFill>
                  <a:schemeClr val="dk1"/>
                </a:solidFill>
              </a:rPr>
              <a:t> (Presenters will be available for </a:t>
            </a:r>
            <a:endParaRPr i="1" sz="2200">
              <a:solidFill>
                <a:schemeClr val="dk1"/>
              </a:solidFill>
            </a:endParaRPr>
          </a:p>
          <a:p>
            <a:pPr indent="457200" lvl="0" marL="0" rtl="0" algn="l">
              <a:spcBef>
                <a:spcPts val="0"/>
              </a:spcBef>
              <a:spcAft>
                <a:spcPts val="0"/>
              </a:spcAft>
              <a:buNone/>
            </a:pPr>
            <a:r>
              <a:rPr i="1" lang="en" sz="2200">
                <a:solidFill>
                  <a:schemeClr val="dk1"/>
                </a:solidFill>
              </a:rPr>
              <a:t>           conversation for the full thirty minutes)</a:t>
            </a:r>
            <a:endParaRPr i="1" sz="2200">
              <a:solidFill>
                <a:schemeClr val="dk1"/>
              </a:solidFill>
            </a:endParaRPr>
          </a:p>
        </p:txBody>
      </p:sp>
      <p:pic>
        <p:nvPicPr>
          <p:cNvPr id="65" name="Google Shape;65;p14"/>
          <p:cNvPicPr preferRelativeResize="0"/>
          <p:nvPr/>
        </p:nvPicPr>
        <p:blipFill>
          <a:blip r:embed="rId4">
            <a:alphaModFix/>
          </a:blip>
          <a:stretch>
            <a:fillRect/>
          </a:stretch>
        </p:blipFill>
        <p:spPr>
          <a:xfrm>
            <a:off x="498150" y="3424951"/>
            <a:ext cx="1501548" cy="1501548"/>
          </a:xfrm>
          <a:prstGeom prst="rect">
            <a:avLst/>
          </a:prstGeom>
          <a:noFill/>
          <a:ln>
            <a:noFill/>
          </a:ln>
        </p:spPr>
      </p:pic>
      <p:sp>
        <p:nvSpPr>
          <p:cNvPr id="66" name="Google Shape;66;p14"/>
          <p:cNvSpPr txBox="1"/>
          <p:nvPr/>
        </p:nvSpPr>
        <p:spPr>
          <a:xfrm>
            <a:off x="2118200" y="3685425"/>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rPr>
              <a:t>Please,</a:t>
            </a:r>
            <a:r>
              <a:rPr b="1" lang="en" sz="2500">
                <a:solidFill>
                  <a:schemeClr val="dk1"/>
                </a:solidFill>
              </a:rPr>
              <a:t> no photography </a:t>
            </a:r>
            <a:r>
              <a:rPr lang="en" sz="2500">
                <a:solidFill>
                  <a:schemeClr val="dk1"/>
                </a:solidFill>
              </a:rPr>
              <a:t>or</a:t>
            </a:r>
            <a:r>
              <a:rPr b="1" lang="en" sz="2500">
                <a:solidFill>
                  <a:schemeClr val="dk1"/>
                </a:solidFill>
              </a:rPr>
              <a:t> video.</a:t>
            </a:r>
            <a:endParaRPr b="1" sz="2500">
              <a:solidFill>
                <a:schemeClr val="dk1"/>
              </a:solidFill>
            </a:endParaRPr>
          </a:p>
          <a:p>
            <a:pPr indent="0" lvl="0" marL="0" rtl="0" algn="l">
              <a:spcBef>
                <a:spcPts val="0"/>
              </a:spcBef>
              <a:spcAft>
                <a:spcPts val="0"/>
              </a:spcAft>
              <a:buNone/>
            </a:pPr>
            <a:r>
              <a:rPr b="1" lang="en" sz="2500">
                <a:solidFill>
                  <a:schemeClr val="dk1"/>
                </a:solidFill>
              </a:rPr>
              <a:t> </a:t>
            </a:r>
            <a:r>
              <a:rPr b="1" i="1" lang="en" sz="2000">
                <a:solidFill>
                  <a:schemeClr val="dk1"/>
                </a:solidFill>
              </a:rPr>
              <a:t>A summary handout will be available after the class</a:t>
            </a:r>
            <a:r>
              <a:rPr b="1" lang="en" sz="2000">
                <a:solidFill>
                  <a:schemeClr val="dk1"/>
                </a:solidFill>
              </a:rPr>
              <a:t>.</a:t>
            </a:r>
            <a:endParaRPr b="1" i="1" sz="20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File:Intersex-inclusive pride flag.svg - Wikipedia" id="364" name="Google Shape;364;p32"/>
          <p:cNvPicPr preferRelativeResize="0"/>
          <p:nvPr/>
        </p:nvPicPr>
        <p:blipFill>
          <a:blip r:embed="rId3">
            <a:alphaModFix amt="12000"/>
          </a:blip>
          <a:stretch>
            <a:fillRect/>
          </a:stretch>
        </p:blipFill>
        <p:spPr>
          <a:xfrm>
            <a:off x="0" y="0"/>
            <a:ext cx="9144003" cy="5143499"/>
          </a:xfrm>
          <a:prstGeom prst="rect">
            <a:avLst/>
          </a:prstGeom>
          <a:noFill/>
          <a:ln>
            <a:noFill/>
          </a:ln>
        </p:spPr>
      </p:pic>
      <p:pic>
        <p:nvPicPr>
          <p:cNvPr id="365" name="Google Shape;365;p32"/>
          <p:cNvPicPr preferRelativeResize="0"/>
          <p:nvPr/>
        </p:nvPicPr>
        <p:blipFill>
          <a:blip r:embed="rId4">
            <a:alphaModFix amt="10000"/>
          </a:blip>
          <a:stretch>
            <a:fillRect/>
          </a:stretch>
        </p:blipFill>
        <p:spPr>
          <a:xfrm>
            <a:off x="0" y="0"/>
            <a:ext cx="9144008" cy="5143500"/>
          </a:xfrm>
          <a:prstGeom prst="rect">
            <a:avLst/>
          </a:prstGeom>
          <a:noFill/>
          <a:ln>
            <a:noFill/>
          </a:ln>
        </p:spPr>
      </p:pic>
      <p:sp>
        <p:nvSpPr>
          <p:cNvPr id="366" name="Google Shape;366;p32"/>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Things to keep in mind for the 4473</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367" name="Google Shape;367;p32"/>
          <p:cNvSpPr txBox="1"/>
          <p:nvPr/>
        </p:nvSpPr>
        <p:spPr>
          <a:xfrm>
            <a:off x="516700" y="801650"/>
            <a:ext cx="7574100" cy="3859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Your presented ID documents </a:t>
            </a:r>
            <a:r>
              <a:rPr b="1" lang="en" sz="1800">
                <a:solidFill>
                  <a:schemeClr val="dk1"/>
                </a:solidFill>
              </a:rPr>
              <a:t>must match </a:t>
            </a:r>
            <a:r>
              <a:rPr lang="en" sz="1800">
                <a:solidFill>
                  <a:schemeClr val="dk1"/>
                </a:solidFill>
              </a:rPr>
              <a:t>what you fill out on y</a:t>
            </a:r>
            <a:r>
              <a:rPr lang="en" sz="1800">
                <a:solidFill>
                  <a:schemeClr val="dk1"/>
                </a:solidFill>
              </a:rPr>
              <a:t>our paperwork.</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Legal name, current address on DL, and, unfortunately, gender marker.</a:t>
            </a:r>
            <a:endParaRPr sz="1800">
              <a:solidFill>
                <a:schemeClr val="dk1"/>
              </a:solidFill>
            </a:endParaRPr>
          </a:p>
          <a:p>
            <a:pPr indent="-342900" lvl="1" marL="914400" rtl="0" algn="l">
              <a:spcBef>
                <a:spcPts val="0"/>
              </a:spcBef>
              <a:spcAft>
                <a:spcPts val="0"/>
              </a:spcAft>
              <a:buClr>
                <a:schemeClr val="dk1"/>
              </a:buClr>
              <a:buSzPts val="1800"/>
              <a:buChar char="○"/>
            </a:pPr>
            <a:r>
              <a:rPr b="1" i="1" lang="en" sz="1800">
                <a:solidFill>
                  <a:schemeClr val="dk1"/>
                </a:solidFill>
              </a:rPr>
              <a:t>This can be a barrier to access.</a:t>
            </a:r>
            <a:endParaRPr i="1"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Please remember, </a:t>
            </a:r>
            <a:r>
              <a:rPr b="1" lang="en" sz="1800">
                <a:solidFill>
                  <a:schemeClr val="dk1"/>
                </a:solidFill>
              </a:rPr>
              <a:t>it is never a good idea to record legally false information on firearms paperwork. </a:t>
            </a:r>
            <a:r>
              <a:rPr lang="en" sz="1800">
                <a:solidFill>
                  <a:schemeClr val="dk1"/>
                </a:solidFill>
              </a:rPr>
              <a:t>Legal names (deadnames in some cases) are a legal necessity as opposed to real / chosen / lived names.</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Consider bringing a friend for moral support, or contact an instructor to come with you. </a:t>
            </a:r>
            <a:endParaRPr sz="1800">
              <a:solidFill>
                <a:schemeClr val="dk1"/>
              </a:solidFill>
            </a:endParaRPr>
          </a:p>
          <a:p>
            <a:pPr indent="-342900" lvl="1" marL="914400" rtl="0" algn="l">
              <a:spcBef>
                <a:spcPts val="0"/>
              </a:spcBef>
              <a:spcAft>
                <a:spcPts val="0"/>
              </a:spcAft>
              <a:buClr>
                <a:schemeClr val="dk1"/>
              </a:buClr>
              <a:buSzPts val="1800"/>
              <a:buChar char="○"/>
            </a:pPr>
            <a:r>
              <a:rPr i="1" lang="en" sz="1800">
                <a:solidFill>
                  <a:schemeClr val="dk1"/>
                </a:solidFill>
              </a:rPr>
              <a:t>No federally </a:t>
            </a:r>
            <a:r>
              <a:rPr i="1" lang="en" sz="1800">
                <a:solidFill>
                  <a:schemeClr val="dk1"/>
                </a:solidFill>
              </a:rPr>
              <a:t>protected</a:t>
            </a:r>
            <a:r>
              <a:rPr i="1" lang="en" sz="1800">
                <a:solidFill>
                  <a:schemeClr val="dk1"/>
                </a:solidFill>
              </a:rPr>
              <a:t> class is inherently a barrier to firearms ownership.</a:t>
            </a:r>
            <a:r>
              <a:rPr lang="en" sz="1800">
                <a:solidFill>
                  <a:schemeClr val="dk1"/>
                </a:solidFill>
              </a:rPr>
              <a:t> If you otherwise qualify, you </a:t>
            </a:r>
            <a:r>
              <a:rPr b="1" lang="en" sz="1800">
                <a:solidFill>
                  <a:schemeClr val="dk1"/>
                </a:solidFill>
              </a:rPr>
              <a:t>maintain</a:t>
            </a:r>
            <a:r>
              <a:rPr lang="en" sz="1800">
                <a:solidFill>
                  <a:schemeClr val="dk1"/>
                </a:solidFill>
              </a:rPr>
              <a:t> your rights to self defense and firearms ownership.</a:t>
            </a:r>
            <a:endParaRPr sz="1800">
              <a:solidFill>
                <a:schemeClr val="dk1"/>
              </a:solidFill>
            </a:endParaRPr>
          </a:p>
          <a:p>
            <a:pPr indent="0" lvl="0" marL="914400" rtl="0" algn="l">
              <a:spcBef>
                <a:spcPts val="0"/>
              </a:spcBef>
              <a:spcAft>
                <a:spcPts val="0"/>
              </a:spcAft>
              <a:buNone/>
            </a:pPr>
            <a:r>
              <a:t/>
            </a:r>
            <a:endParaRPr sz="18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33"/>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373" name="Google Shape;373;p33"/>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choose a firearm?</a:t>
            </a:r>
            <a:endParaRPr b="1" sz="2500">
              <a:solidFill>
                <a:schemeClr val="dk1"/>
              </a:solidFill>
            </a:endParaRPr>
          </a:p>
        </p:txBody>
      </p:sp>
      <p:sp>
        <p:nvSpPr>
          <p:cNvPr id="374" name="Google Shape;374;p33"/>
          <p:cNvSpPr txBox="1"/>
          <p:nvPr/>
        </p:nvSpPr>
        <p:spPr>
          <a:xfrm>
            <a:off x="2095825" y="1133250"/>
            <a:ext cx="4647600" cy="5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There are </a:t>
            </a:r>
            <a:r>
              <a:rPr b="1" lang="en" sz="2000">
                <a:solidFill>
                  <a:schemeClr val="dk1"/>
                </a:solidFill>
              </a:rPr>
              <a:t>two</a:t>
            </a:r>
            <a:r>
              <a:rPr lang="en" sz="2000">
                <a:solidFill>
                  <a:schemeClr val="dk1"/>
                </a:solidFill>
              </a:rPr>
              <a:t> primary considerations:</a:t>
            </a:r>
            <a:endParaRPr sz="2000">
              <a:solidFill>
                <a:schemeClr val="dk1"/>
              </a:solidFill>
            </a:endParaRPr>
          </a:p>
        </p:txBody>
      </p:sp>
      <p:sp>
        <p:nvSpPr>
          <p:cNvPr id="375" name="Google Shape;375;p33"/>
          <p:cNvSpPr txBox="1"/>
          <p:nvPr/>
        </p:nvSpPr>
        <p:spPr>
          <a:xfrm>
            <a:off x="1734875" y="1804500"/>
            <a:ext cx="2476200" cy="824400"/>
          </a:xfrm>
          <a:prstGeom prst="rect">
            <a:avLst/>
          </a:prstGeom>
          <a:solidFill>
            <a:srgbClr val="EFEFE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dk1"/>
                </a:solidFill>
              </a:rPr>
              <a:t>Use Case</a:t>
            </a:r>
            <a:endParaRPr b="1" sz="3600">
              <a:solidFill>
                <a:schemeClr val="dk1"/>
              </a:solidFill>
            </a:endParaRPr>
          </a:p>
        </p:txBody>
      </p:sp>
      <p:sp>
        <p:nvSpPr>
          <p:cNvPr id="376" name="Google Shape;376;p33"/>
          <p:cNvSpPr txBox="1"/>
          <p:nvPr/>
        </p:nvSpPr>
        <p:spPr>
          <a:xfrm>
            <a:off x="4836825" y="1804500"/>
            <a:ext cx="2117100" cy="824400"/>
          </a:xfrm>
          <a:prstGeom prst="rect">
            <a:avLst/>
          </a:prstGeom>
          <a:solidFill>
            <a:srgbClr val="EFEFE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dk1"/>
                </a:solidFill>
              </a:rPr>
              <a:t>Budget</a:t>
            </a:r>
            <a:endParaRPr b="1" sz="3600">
              <a:solidFill>
                <a:schemeClr val="dk1"/>
              </a:solidFill>
            </a:endParaRPr>
          </a:p>
        </p:txBody>
      </p:sp>
      <p:sp>
        <p:nvSpPr>
          <p:cNvPr id="377" name="Google Shape;377;p33"/>
          <p:cNvSpPr txBox="1"/>
          <p:nvPr/>
        </p:nvSpPr>
        <p:spPr>
          <a:xfrm>
            <a:off x="1753050" y="2813525"/>
            <a:ext cx="2476200" cy="1065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1"/>
                </a:solidFill>
              </a:rPr>
              <a:t>Why do you need it, and what restrictions are you under?</a:t>
            </a:r>
            <a:endParaRPr i="1" sz="1800">
              <a:solidFill>
                <a:schemeClr val="dk1"/>
              </a:solidFill>
            </a:endParaRPr>
          </a:p>
        </p:txBody>
      </p:sp>
      <p:sp>
        <p:nvSpPr>
          <p:cNvPr id="378" name="Google Shape;378;p33"/>
          <p:cNvSpPr txBox="1"/>
          <p:nvPr/>
        </p:nvSpPr>
        <p:spPr>
          <a:xfrm>
            <a:off x="4836825" y="2813525"/>
            <a:ext cx="2117100" cy="1065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1"/>
                </a:solidFill>
              </a:rPr>
              <a:t>How much can you responsibly spend?</a:t>
            </a:r>
            <a:endParaRPr i="1"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34"/>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384" name="Google Shape;384;p34"/>
          <p:cNvSpPr txBox="1"/>
          <p:nvPr/>
        </p:nvSpPr>
        <p:spPr>
          <a:xfrm>
            <a:off x="1734875" y="1804500"/>
            <a:ext cx="2476200" cy="824400"/>
          </a:xfrm>
          <a:prstGeom prst="rect">
            <a:avLst/>
          </a:prstGeom>
          <a:solidFill>
            <a:srgbClr val="EFEFE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dk1"/>
                </a:solidFill>
              </a:rPr>
              <a:t>Use Case</a:t>
            </a:r>
            <a:endParaRPr b="1" sz="3600">
              <a:solidFill>
                <a:schemeClr val="dk1"/>
              </a:solidFill>
            </a:endParaRPr>
          </a:p>
        </p:txBody>
      </p:sp>
      <p:sp>
        <p:nvSpPr>
          <p:cNvPr id="385" name="Google Shape;385;p34"/>
          <p:cNvSpPr/>
          <p:nvPr/>
        </p:nvSpPr>
        <p:spPr>
          <a:xfrm>
            <a:off x="4995650" y="209925"/>
            <a:ext cx="2002800" cy="974100"/>
          </a:xfrm>
          <a:prstGeom prst="wedgeRoundRectCallout">
            <a:avLst>
              <a:gd fmla="val -82271" name="adj1"/>
              <a:gd fmla="val 120088"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What threats am I concerned about?</a:t>
            </a:r>
            <a:endParaRPr sz="1500"/>
          </a:p>
        </p:txBody>
      </p:sp>
      <p:sp>
        <p:nvSpPr>
          <p:cNvPr id="386" name="Google Shape;386;p34"/>
          <p:cNvSpPr/>
          <p:nvPr/>
        </p:nvSpPr>
        <p:spPr>
          <a:xfrm>
            <a:off x="5721500" y="3975500"/>
            <a:ext cx="2260200" cy="974100"/>
          </a:xfrm>
          <a:prstGeom prst="wedgeRoundRectCallout">
            <a:avLst>
              <a:gd fmla="val -161460" name="adj1"/>
              <a:gd fmla="val -160874"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What are my safe storage options?</a:t>
            </a:r>
            <a:endParaRPr sz="1500"/>
          </a:p>
        </p:txBody>
      </p:sp>
      <p:sp>
        <p:nvSpPr>
          <p:cNvPr id="387" name="Google Shape;387;p34"/>
          <p:cNvSpPr/>
          <p:nvPr/>
        </p:nvSpPr>
        <p:spPr>
          <a:xfrm>
            <a:off x="4711050" y="2628900"/>
            <a:ext cx="2205300" cy="974100"/>
          </a:xfrm>
          <a:prstGeom prst="wedgeRoundRectCallout">
            <a:avLst>
              <a:gd fmla="val -69427" name="adj1"/>
              <a:gd fmla="val -48804"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What does my daily environment look like?</a:t>
            </a:r>
            <a:endParaRPr sz="1500"/>
          </a:p>
        </p:txBody>
      </p:sp>
      <p:sp>
        <p:nvSpPr>
          <p:cNvPr id="388" name="Google Shape;388;p34"/>
          <p:cNvSpPr/>
          <p:nvPr/>
        </p:nvSpPr>
        <p:spPr>
          <a:xfrm>
            <a:off x="2234850" y="3875350"/>
            <a:ext cx="2476200" cy="974100"/>
          </a:xfrm>
          <a:prstGeom prst="wedgeRoundRectCallout">
            <a:avLst>
              <a:gd fmla="val -19754" name="adj1"/>
              <a:gd fmla="val -159940"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What legal restrictions or advantages do I have?</a:t>
            </a:r>
            <a:endParaRPr sz="1500"/>
          </a:p>
        </p:txBody>
      </p:sp>
      <p:sp>
        <p:nvSpPr>
          <p:cNvPr id="389" name="Google Shape;389;p34"/>
          <p:cNvSpPr/>
          <p:nvPr/>
        </p:nvSpPr>
        <p:spPr>
          <a:xfrm>
            <a:off x="1918675" y="329700"/>
            <a:ext cx="1646100" cy="974100"/>
          </a:xfrm>
          <a:prstGeom prst="wedgeRoundRectCallout">
            <a:avLst>
              <a:gd fmla="val 33508" name="adj1"/>
              <a:gd fmla="val 90971"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What is my living situation?</a:t>
            </a:r>
            <a:endParaRPr sz="1500"/>
          </a:p>
        </p:txBody>
      </p:sp>
      <p:sp>
        <p:nvSpPr>
          <p:cNvPr id="390" name="Google Shape;390;p34"/>
          <p:cNvSpPr/>
          <p:nvPr/>
        </p:nvSpPr>
        <p:spPr>
          <a:xfrm>
            <a:off x="88775" y="2858125"/>
            <a:ext cx="1830000" cy="974100"/>
          </a:xfrm>
          <a:prstGeom prst="wedgeRoundRectCallout">
            <a:avLst>
              <a:gd fmla="val 87802" name="adj1"/>
              <a:gd fmla="val -57381"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What are my physical abilities or challenges?</a:t>
            </a:r>
            <a:endParaRPr sz="1500"/>
          </a:p>
        </p:txBody>
      </p:sp>
      <p:sp>
        <p:nvSpPr>
          <p:cNvPr id="391" name="Google Shape;391;p34"/>
          <p:cNvSpPr/>
          <p:nvPr/>
        </p:nvSpPr>
        <p:spPr>
          <a:xfrm>
            <a:off x="6401900" y="1597650"/>
            <a:ext cx="2260200" cy="974100"/>
          </a:xfrm>
          <a:prstGeom prst="wedgeRoundRectCallout">
            <a:avLst>
              <a:gd fmla="val -136787" name="adj1"/>
              <a:gd fmla="val 8467" name="adj2"/>
              <a:gd fmla="val 0" name="adj3"/>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How much time I can spend on training?</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35"/>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397" name="Google Shape;397;p35"/>
          <p:cNvSpPr txBox="1"/>
          <p:nvPr/>
        </p:nvSpPr>
        <p:spPr>
          <a:xfrm>
            <a:off x="4836825" y="1804500"/>
            <a:ext cx="2117100" cy="824400"/>
          </a:xfrm>
          <a:prstGeom prst="rect">
            <a:avLst/>
          </a:prstGeom>
          <a:solidFill>
            <a:srgbClr val="EFEFEF"/>
          </a:solid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dk1"/>
                </a:solidFill>
              </a:rPr>
              <a:t>Budget</a:t>
            </a:r>
            <a:endParaRPr b="1" sz="3600">
              <a:solidFill>
                <a:schemeClr val="dk1"/>
              </a:solidFill>
            </a:endParaRPr>
          </a:p>
        </p:txBody>
      </p:sp>
      <p:sp>
        <p:nvSpPr>
          <p:cNvPr id="398" name="Google Shape;398;p35"/>
          <p:cNvSpPr/>
          <p:nvPr/>
        </p:nvSpPr>
        <p:spPr>
          <a:xfrm>
            <a:off x="225325" y="219025"/>
            <a:ext cx="3841800" cy="1585500"/>
          </a:xfrm>
          <a:prstGeom prst="wedgeRoundRectCallout">
            <a:avLst>
              <a:gd fmla="val 68480" name="adj1"/>
              <a:gd fmla="val 90380" name="adj2"/>
              <a:gd fmla="val 0" name="adj3"/>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The standard, baseline rec</a:t>
            </a:r>
            <a:endParaRPr b="1"/>
          </a:p>
          <a:p>
            <a:pPr indent="-317500" lvl="0" marL="457200" rtl="0" algn="l">
              <a:spcBef>
                <a:spcPts val="0"/>
              </a:spcBef>
              <a:spcAft>
                <a:spcPts val="0"/>
              </a:spcAft>
              <a:buSzPts val="1400"/>
              <a:buChar char="●"/>
            </a:pPr>
            <a:r>
              <a:rPr lang="en"/>
              <a:t>Glock 19 or Equiv. - $300-$600</a:t>
            </a:r>
            <a:endParaRPr/>
          </a:p>
          <a:p>
            <a:pPr indent="-317500" lvl="0" marL="457200" rtl="0" algn="l">
              <a:spcBef>
                <a:spcPts val="0"/>
              </a:spcBef>
              <a:spcAft>
                <a:spcPts val="0"/>
              </a:spcAft>
              <a:buSzPts val="1400"/>
              <a:buChar char="●"/>
            </a:pPr>
            <a:r>
              <a:rPr lang="en"/>
              <a:t>50+ rounds defensive 9mm - $50+</a:t>
            </a:r>
            <a:endParaRPr/>
          </a:p>
          <a:p>
            <a:pPr indent="-317500" lvl="0" marL="457200" rtl="0" algn="l">
              <a:spcBef>
                <a:spcPts val="0"/>
              </a:spcBef>
              <a:spcAft>
                <a:spcPts val="0"/>
              </a:spcAft>
              <a:buSzPts val="1400"/>
              <a:buChar char="●"/>
            </a:pPr>
            <a:r>
              <a:rPr lang="en"/>
              <a:t>200+ rounds practice 9mm - $80+</a:t>
            </a:r>
            <a:endParaRPr/>
          </a:p>
          <a:p>
            <a:pPr indent="-317500" lvl="0" marL="457200" rtl="0" algn="l">
              <a:spcBef>
                <a:spcPts val="0"/>
              </a:spcBef>
              <a:spcAft>
                <a:spcPts val="0"/>
              </a:spcAft>
              <a:buSzPts val="1400"/>
              <a:buChar char="●"/>
            </a:pPr>
            <a:r>
              <a:rPr lang="en"/>
              <a:t>Safe ccw holster - $40-$200</a:t>
            </a:r>
            <a:endParaRPr/>
          </a:p>
          <a:p>
            <a:pPr indent="-317500" lvl="0" marL="457200" rtl="0" algn="l">
              <a:spcBef>
                <a:spcPts val="0"/>
              </a:spcBef>
              <a:spcAft>
                <a:spcPts val="0"/>
              </a:spcAft>
              <a:buSzPts val="1400"/>
              <a:buChar char="●"/>
            </a:pPr>
            <a:r>
              <a:rPr lang="en"/>
              <a:t>Four magazines $50-$100</a:t>
            </a:r>
            <a:endParaRPr/>
          </a:p>
          <a:p>
            <a:pPr indent="-317500" lvl="0" marL="457200" rtl="0" algn="l">
              <a:spcBef>
                <a:spcPts val="0"/>
              </a:spcBef>
              <a:spcAft>
                <a:spcPts val="0"/>
              </a:spcAft>
              <a:buSzPts val="1400"/>
              <a:buChar char="●"/>
            </a:pPr>
            <a:r>
              <a:rPr b="1" lang="en"/>
              <a:t>TOTAL: $520 - $1,000+</a:t>
            </a:r>
            <a:endParaRPr b="1"/>
          </a:p>
        </p:txBody>
      </p:sp>
      <p:pic>
        <p:nvPicPr>
          <p:cNvPr descr="File:G19 blk grip.jpg - Wikipedia" id="399" name="Google Shape;399;p35"/>
          <p:cNvPicPr preferRelativeResize="0"/>
          <p:nvPr/>
        </p:nvPicPr>
        <p:blipFill>
          <a:blip r:embed="rId4">
            <a:alphaModFix/>
          </a:blip>
          <a:stretch>
            <a:fillRect/>
          </a:stretch>
        </p:blipFill>
        <p:spPr>
          <a:xfrm>
            <a:off x="4221076" y="297588"/>
            <a:ext cx="1894226" cy="1335976"/>
          </a:xfrm>
          <a:prstGeom prst="rect">
            <a:avLst/>
          </a:prstGeom>
          <a:solidFill>
            <a:srgbClr val="EAD1DC"/>
          </a:solidFill>
          <a:ln>
            <a:noFill/>
          </a:ln>
        </p:spPr>
      </p:pic>
      <p:pic>
        <p:nvPicPr>
          <p:cNvPr descr="File:Ranger PPK -Interarms.jpg - Wikimedia Commons" id="400" name="Google Shape;400;p35"/>
          <p:cNvPicPr preferRelativeResize="0"/>
          <p:nvPr/>
        </p:nvPicPr>
        <p:blipFill rotWithShape="1">
          <a:blip r:embed="rId5">
            <a:alphaModFix/>
          </a:blip>
          <a:srcRect b="8018" l="21187" r="46554" t="45764"/>
          <a:stretch/>
        </p:blipFill>
        <p:spPr>
          <a:xfrm>
            <a:off x="6169100" y="526738"/>
            <a:ext cx="920275" cy="877675"/>
          </a:xfrm>
          <a:prstGeom prst="rect">
            <a:avLst/>
          </a:prstGeom>
          <a:solidFill>
            <a:srgbClr val="EAD1DC"/>
          </a:solidFill>
          <a:ln>
            <a:noFill/>
          </a:ln>
        </p:spPr>
      </p:pic>
      <p:pic>
        <p:nvPicPr>
          <p:cNvPr descr="Free Images : wood, usa, weapon, security, barrel, criminal ..." id="401" name="Google Shape;401;p35"/>
          <p:cNvPicPr preferRelativeResize="0"/>
          <p:nvPr/>
        </p:nvPicPr>
        <p:blipFill rotWithShape="1">
          <a:blip r:embed="rId6">
            <a:alphaModFix/>
          </a:blip>
          <a:srcRect b="12733" l="21396" r="21270" t="18062"/>
          <a:stretch/>
        </p:blipFill>
        <p:spPr>
          <a:xfrm>
            <a:off x="7197825" y="258498"/>
            <a:ext cx="1757798" cy="1414184"/>
          </a:xfrm>
          <a:prstGeom prst="rect">
            <a:avLst/>
          </a:prstGeom>
          <a:solidFill>
            <a:srgbClr val="EAD1DC"/>
          </a:solidFill>
          <a:ln>
            <a:noFill/>
          </a:ln>
        </p:spPr>
      </p:pic>
      <p:sp>
        <p:nvSpPr>
          <p:cNvPr id="402" name="Google Shape;402;p35"/>
          <p:cNvSpPr txBox="1"/>
          <p:nvPr/>
        </p:nvSpPr>
        <p:spPr>
          <a:xfrm>
            <a:off x="471175" y="1976000"/>
            <a:ext cx="3186300" cy="8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This is </a:t>
            </a:r>
            <a:r>
              <a:rPr b="1" lang="en" sz="1800">
                <a:solidFill>
                  <a:schemeClr val="dk1"/>
                </a:solidFill>
              </a:rPr>
              <a:t>not</a:t>
            </a:r>
            <a:r>
              <a:rPr lang="en" sz="1800">
                <a:solidFill>
                  <a:schemeClr val="dk1"/>
                </a:solidFill>
              </a:rPr>
              <a:t> one size fits all. No recommendation can be.</a:t>
            </a:r>
            <a:endParaRPr sz="1800">
              <a:solidFill>
                <a:schemeClr val="dk1"/>
              </a:solidFill>
            </a:endParaRPr>
          </a:p>
        </p:txBody>
      </p:sp>
      <p:sp>
        <p:nvSpPr>
          <p:cNvPr id="403" name="Google Shape;403;p35"/>
          <p:cNvSpPr txBox="1"/>
          <p:nvPr/>
        </p:nvSpPr>
        <p:spPr>
          <a:xfrm>
            <a:off x="1736250" y="3104850"/>
            <a:ext cx="5926800" cy="528000"/>
          </a:xfrm>
          <a:prstGeom prst="rect">
            <a:avLst/>
          </a:prstGeom>
          <a:solidFill>
            <a:srgbClr val="F1C23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rPr>
              <a:t>Golden Rules for New Firearms Owners</a:t>
            </a:r>
            <a:endParaRPr sz="2500">
              <a:solidFill>
                <a:schemeClr val="dk1"/>
              </a:solidFill>
            </a:endParaRPr>
          </a:p>
        </p:txBody>
      </p:sp>
      <p:sp>
        <p:nvSpPr>
          <p:cNvPr id="404" name="Google Shape;404;p35"/>
          <p:cNvSpPr/>
          <p:nvPr/>
        </p:nvSpPr>
        <p:spPr>
          <a:xfrm>
            <a:off x="225325" y="3851325"/>
            <a:ext cx="2385000" cy="10197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Start with an affordable, reliable firearm you are comfortable shooting.</a:t>
            </a:r>
            <a:endParaRPr sz="1500"/>
          </a:p>
        </p:txBody>
      </p:sp>
      <p:sp>
        <p:nvSpPr>
          <p:cNvPr id="405" name="Google Shape;405;p35"/>
          <p:cNvSpPr/>
          <p:nvPr/>
        </p:nvSpPr>
        <p:spPr>
          <a:xfrm>
            <a:off x="2708275" y="3883900"/>
            <a:ext cx="2660400" cy="10197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If you have extra money, spend it on ammunition and training </a:t>
            </a:r>
            <a:r>
              <a:rPr b="1" lang="en" sz="1500"/>
              <a:t>before</a:t>
            </a:r>
            <a:r>
              <a:rPr lang="en" sz="1500"/>
              <a:t> buying new guns or accessories.</a:t>
            </a:r>
            <a:endParaRPr sz="1500"/>
          </a:p>
        </p:txBody>
      </p:sp>
      <p:sp>
        <p:nvSpPr>
          <p:cNvPr id="406" name="Google Shape;406;p35"/>
          <p:cNvSpPr/>
          <p:nvPr/>
        </p:nvSpPr>
        <p:spPr>
          <a:xfrm>
            <a:off x="5466625" y="3851325"/>
            <a:ext cx="3561900" cy="10197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t>Only spend money on accessories, modifications, new firearms etc. </a:t>
            </a:r>
            <a:r>
              <a:rPr b="1" lang="en" sz="1500"/>
              <a:t>once you are proficient and comfortable with your first firearm.</a:t>
            </a:r>
            <a:endParaRPr b="1"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36"/>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412" name="Google Shape;412;p36"/>
          <p:cNvSpPr/>
          <p:nvPr/>
        </p:nvSpPr>
        <p:spPr>
          <a:xfrm>
            <a:off x="534750" y="357575"/>
            <a:ext cx="24489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t>Reliability</a:t>
            </a:r>
            <a:endParaRPr b="1" sz="2500"/>
          </a:p>
        </p:txBody>
      </p:sp>
      <p:sp>
        <p:nvSpPr>
          <p:cNvPr id="413" name="Google Shape;413;p36"/>
          <p:cNvSpPr/>
          <p:nvPr/>
        </p:nvSpPr>
        <p:spPr>
          <a:xfrm>
            <a:off x="3347550" y="357575"/>
            <a:ext cx="24489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t>Shootability</a:t>
            </a:r>
            <a:endParaRPr b="1" sz="2500"/>
          </a:p>
        </p:txBody>
      </p:sp>
      <p:sp>
        <p:nvSpPr>
          <p:cNvPr id="414" name="Google Shape;414;p36"/>
          <p:cNvSpPr/>
          <p:nvPr/>
        </p:nvSpPr>
        <p:spPr>
          <a:xfrm>
            <a:off x="6160350" y="357575"/>
            <a:ext cx="24489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t>Concealability</a:t>
            </a:r>
            <a:endParaRPr b="1" sz="2500"/>
          </a:p>
        </p:txBody>
      </p:sp>
      <p:sp>
        <p:nvSpPr>
          <p:cNvPr id="415" name="Google Shape;415;p36"/>
          <p:cNvSpPr/>
          <p:nvPr/>
        </p:nvSpPr>
        <p:spPr>
          <a:xfrm>
            <a:off x="534750" y="1554150"/>
            <a:ext cx="2448900" cy="13524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Will this firearm reliably fire, cycle, and otherwise function on demand? Is it </a:t>
            </a:r>
            <a:r>
              <a:rPr lang="en" sz="1600"/>
              <a:t>mechanically</a:t>
            </a:r>
            <a:r>
              <a:rPr lang="en" sz="1600"/>
              <a:t> accurate?</a:t>
            </a:r>
            <a:endParaRPr sz="1600"/>
          </a:p>
        </p:txBody>
      </p:sp>
      <p:sp>
        <p:nvSpPr>
          <p:cNvPr id="416" name="Google Shape;416;p36"/>
          <p:cNvSpPr/>
          <p:nvPr/>
        </p:nvSpPr>
        <p:spPr>
          <a:xfrm>
            <a:off x="3347550" y="1554150"/>
            <a:ext cx="2448900" cy="11157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Am I physically able to comfortably fire this firearm with sufficient accuracy on demand?</a:t>
            </a:r>
            <a:endParaRPr sz="1600"/>
          </a:p>
        </p:txBody>
      </p:sp>
      <p:sp>
        <p:nvSpPr>
          <p:cNvPr id="417" name="Google Shape;417;p36"/>
          <p:cNvSpPr/>
          <p:nvPr/>
        </p:nvSpPr>
        <p:spPr>
          <a:xfrm>
            <a:off x="6121750" y="1554150"/>
            <a:ext cx="2448900" cy="11157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t>If I intend to carry this firearm concealed, can I do so comfortable and consistently?</a:t>
            </a:r>
            <a:endParaRPr sz="1600"/>
          </a:p>
        </p:txBody>
      </p:sp>
      <p:cxnSp>
        <p:nvCxnSpPr>
          <p:cNvPr id="418" name="Google Shape;418;p36"/>
          <p:cNvCxnSpPr>
            <a:stCxn id="412" idx="1"/>
            <a:endCxn id="415" idx="3"/>
          </p:cNvCxnSpPr>
          <p:nvPr/>
        </p:nvCxnSpPr>
        <p:spPr>
          <a:xfrm>
            <a:off x="1759200" y="1176875"/>
            <a:ext cx="0" cy="377400"/>
          </a:xfrm>
          <a:prstGeom prst="straightConnector1">
            <a:avLst/>
          </a:prstGeom>
          <a:noFill/>
          <a:ln cap="flat" cmpd="sng" w="28575">
            <a:solidFill>
              <a:schemeClr val="dk2"/>
            </a:solidFill>
            <a:prstDash val="solid"/>
            <a:round/>
            <a:headEnd len="med" w="med" type="none"/>
            <a:tailEnd len="med" w="med" type="triangle"/>
          </a:ln>
        </p:spPr>
      </p:cxnSp>
      <p:cxnSp>
        <p:nvCxnSpPr>
          <p:cNvPr id="419" name="Google Shape;419;p36"/>
          <p:cNvCxnSpPr/>
          <p:nvPr/>
        </p:nvCxnSpPr>
        <p:spPr>
          <a:xfrm>
            <a:off x="4633550" y="1176875"/>
            <a:ext cx="0" cy="377400"/>
          </a:xfrm>
          <a:prstGeom prst="straightConnector1">
            <a:avLst/>
          </a:prstGeom>
          <a:noFill/>
          <a:ln cap="flat" cmpd="sng" w="28575">
            <a:solidFill>
              <a:schemeClr val="dk2"/>
            </a:solidFill>
            <a:prstDash val="solid"/>
            <a:round/>
            <a:headEnd len="med" w="med" type="none"/>
            <a:tailEnd len="med" w="med" type="triangle"/>
          </a:ln>
        </p:spPr>
      </p:cxnSp>
      <p:cxnSp>
        <p:nvCxnSpPr>
          <p:cNvPr id="420" name="Google Shape;420;p36"/>
          <p:cNvCxnSpPr/>
          <p:nvPr/>
        </p:nvCxnSpPr>
        <p:spPr>
          <a:xfrm>
            <a:off x="7346200" y="1176875"/>
            <a:ext cx="0" cy="377400"/>
          </a:xfrm>
          <a:prstGeom prst="straightConnector1">
            <a:avLst/>
          </a:prstGeom>
          <a:noFill/>
          <a:ln cap="flat" cmpd="sng" w="28575">
            <a:solidFill>
              <a:schemeClr val="dk2"/>
            </a:solidFill>
            <a:prstDash val="solid"/>
            <a:round/>
            <a:headEnd len="med" w="med" type="none"/>
            <a:tailEnd len="med" w="med" type="triangle"/>
          </a:ln>
        </p:spPr>
      </p:cxnSp>
      <p:sp>
        <p:nvSpPr>
          <p:cNvPr id="421" name="Google Shape;421;p36"/>
          <p:cNvSpPr/>
          <p:nvPr/>
        </p:nvSpPr>
        <p:spPr>
          <a:xfrm>
            <a:off x="3516000" y="3047125"/>
            <a:ext cx="2112000" cy="150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Considerations</a:t>
            </a:r>
            <a:endParaRPr b="1"/>
          </a:p>
          <a:p>
            <a:pPr indent="-317500" lvl="0" marL="457200" rtl="0" algn="l">
              <a:spcBef>
                <a:spcPts val="0"/>
              </a:spcBef>
              <a:spcAft>
                <a:spcPts val="0"/>
              </a:spcAft>
              <a:buSzPts val="1400"/>
              <a:buChar char="●"/>
            </a:pPr>
            <a:r>
              <a:rPr lang="en"/>
              <a:t>Size</a:t>
            </a:r>
            <a:endParaRPr/>
          </a:p>
          <a:p>
            <a:pPr indent="-317500" lvl="0" marL="457200" rtl="0" algn="l">
              <a:spcBef>
                <a:spcPts val="0"/>
              </a:spcBef>
              <a:spcAft>
                <a:spcPts val="0"/>
              </a:spcAft>
              <a:buSzPts val="1400"/>
              <a:buChar char="●"/>
            </a:pPr>
            <a:r>
              <a:rPr lang="en"/>
              <a:t>Caliber</a:t>
            </a:r>
            <a:endParaRPr/>
          </a:p>
          <a:p>
            <a:pPr indent="-317500" lvl="0" marL="457200" rtl="0" algn="l">
              <a:spcBef>
                <a:spcPts val="0"/>
              </a:spcBef>
              <a:spcAft>
                <a:spcPts val="0"/>
              </a:spcAft>
              <a:buSzPts val="1400"/>
              <a:buChar char="●"/>
            </a:pPr>
            <a:r>
              <a:rPr lang="en"/>
              <a:t>Action</a:t>
            </a:r>
            <a:endParaRPr/>
          </a:p>
          <a:p>
            <a:pPr indent="-317500" lvl="0" marL="457200" rtl="0" algn="l">
              <a:spcBef>
                <a:spcPts val="0"/>
              </a:spcBef>
              <a:spcAft>
                <a:spcPts val="0"/>
              </a:spcAft>
              <a:buSzPts val="1400"/>
              <a:buChar char="●"/>
            </a:pPr>
            <a:r>
              <a:rPr lang="en"/>
              <a:t>Ease of training</a:t>
            </a:r>
            <a:endParaRPr/>
          </a:p>
        </p:txBody>
      </p:sp>
      <p:sp>
        <p:nvSpPr>
          <p:cNvPr id="422" name="Google Shape;422;p36"/>
          <p:cNvSpPr/>
          <p:nvPr/>
        </p:nvSpPr>
        <p:spPr>
          <a:xfrm>
            <a:off x="6290200" y="3154025"/>
            <a:ext cx="2112000" cy="150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Considerations</a:t>
            </a:r>
            <a:endParaRPr b="1"/>
          </a:p>
          <a:p>
            <a:pPr indent="-317500" lvl="0" marL="457200" rtl="0" algn="l">
              <a:spcBef>
                <a:spcPts val="0"/>
              </a:spcBef>
              <a:spcAft>
                <a:spcPts val="0"/>
              </a:spcAft>
              <a:buSzPts val="1400"/>
              <a:buChar char="●"/>
            </a:pPr>
            <a:r>
              <a:rPr lang="en"/>
              <a:t>Size</a:t>
            </a:r>
            <a:endParaRPr/>
          </a:p>
          <a:p>
            <a:pPr indent="-317500" lvl="0" marL="457200" rtl="0" algn="l">
              <a:spcBef>
                <a:spcPts val="0"/>
              </a:spcBef>
              <a:spcAft>
                <a:spcPts val="0"/>
              </a:spcAft>
              <a:buSzPts val="1400"/>
              <a:buChar char="●"/>
            </a:pPr>
            <a:r>
              <a:rPr lang="en"/>
              <a:t>Shape of firearm</a:t>
            </a:r>
            <a:endParaRPr/>
          </a:p>
          <a:p>
            <a:pPr indent="-317500" lvl="0" marL="457200" rtl="0" algn="l">
              <a:spcBef>
                <a:spcPts val="0"/>
              </a:spcBef>
              <a:spcAft>
                <a:spcPts val="0"/>
              </a:spcAft>
              <a:buSzPts val="1400"/>
              <a:buChar char="●"/>
            </a:pPr>
            <a:r>
              <a:rPr lang="en"/>
              <a:t>Holster choice</a:t>
            </a:r>
            <a:endParaRPr/>
          </a:p>
          <a:p>
            <a:pPr indent="-317500" lvl="0" marL="457200" rtl="0" algn="l">
              <a:spcBef>
                <a:spcPts val="0"/>
              </a:spcBef>
              <a:spcAft>
                <a:spcPts val="0"/>
              </a:spcAft>
              <a:buSzPts val="1400"/>
              <a:buChar char="●"/>
            </a:pPr>
            <a:r>
              <a:rPr lang="en"/>
              <a:t>Dress style</a:t>
            </a:r>
            <a:endParaRPr/>
          </a:p>
        </p:txBody>
      </p:sp>
      <p:sp>
        <p:nvSpPr>
          <p:cNvPr id="423" name="Google Shape;423;p36"/>
          <p:cNvSpPr/>
          <p:nvPr/>
        </p:nvSpPr>
        <p:spPr>
          <a:xfrm>
            <a:off x="741800" y="3283825"/>
            <a:ext cx="2112000" cy="150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Considerations</a:t>
            </a:r>
            <a:endParaRPr b="1"/>
          </a:p>
          <a:p>
            <a:pPr indent="-317500" lvl="0" marL="457200" rtl="0" algn="l">
              <a:spcBef>
                <a:spcPts val="0"/>
              </a:spcBef>
              <a:spcAft>
                <a:spcPts val="0"/>
              </a:spcAft>
              <a:buSzPts val="1400"/>
              <a:buChar char="●"/>
            </a:pPr>
            <a:r>
              <a:rPr lang="en"/>
              <a:t>Ease of maintenance</a:t>
            </a:r>
            <a:endParaRPr/>
          </a:p>
          <a:p>
            <a:pPr indent="-317500" lvl="0" marL="457200" rtl="0" algn="l">
              <a:spcBef>
                <a:spcPts val="0"/>
              </a:spcBef>
              <a:spcAft>
                <a:spcPts val="0"/>
              </a:spcAft>
              <a:buSzPts val="1400"/>
              <a:buChar char="●"/>
            </a:pPr>
            <a:r>
              <a:rPr lang="en"/>
              <a:t>Ammunition choice (type of cartridge)</a:t>
            </a:r>
            <a:endParaRPr/>
          </a:p>
        </p:txBody>
      </p:sp>
      <p:cxnSp>
        <p:nvCxnSpPr>
          <p:cNvPr id="424" name="Google Shape;424;p36"/>
          <p:cNvCxnSpPr/>
          <p:nvPr/>
        </p:nvCxnSpPr>
        <p:spPr>
          <a:xfrm>
            <a:off x="1759200" y="2906550"/>
            <a:ext cx="0" cy="377400"/>
          </a:xfrm>
          <a:prstGeom prst="straightConnector1">
            <a:avLst/>
          </a:prstGeom>
          <a:noFill/>
          <a:ln cap="flat" cmpd="sng" w="28575">
            <a:solidFill>
              <a:schemeClr val="dk2"/>
            </a:solidFill>
            <a:prstDash val="solid"/>
            <a:round/>
            <a:headEnd len="med" w="med" type="none"/>
            <a:tailEnd len="med" w="med" type="triangle"/>
          </a:ln>
        </p:spPr>
      </p:cxnSp>
      <p:cxnSp>
        <p:nvCxnSpPr>
          <p:cNvPr id="425" name="Google Shape;425;p36"/>
          <p:cNvCxnSpPr/>
          <p:nvPr/>
        </p:nvCxnSpPr>
        <p:spPr>
          <a:xfrm>
            <a:off x="4633550" y="2669850"/>
            <a:ext cx="0" cy="377400"/>
          </a:xfrm>
          <a:prstGeom prst="straightConnector1">
            <a:avLst/>
          </a:prstGeom>
          <a:noFill/>
          <a:ln cap="flat" cmpd="sng" w="28575">
            <a:solidFill>
              <a:schemeClr val="dk2"/>
            </a:solidFill>
            <a:prstDash val="solid"/>
            <a:round/>
            <a:headEnd len="med" w="med" type="none"/>
            <a:tailEnd len="med" w="med" type="triangle"/>
          </a:ln>
        </p:spPr>
      </p:cxnSp>
      <p:cxnSp>
        <p:nvCxnSpPr>
          <p:cNvPr id="426" name="Google Shape;426;p36"/>
          <p:cNvCxnSpPr>
            <a:stCxn id="417" idx="1"/>
            <a:endCxn id="422" idx="0"/>
          </p:cNvCxnSpPr>
          <p:nvPr/>
        </p:nvCxnSpPr>
        <p:spPr>
          <a:xfrm>
            <a:off x="7346200" y="2669850"/>
            <a:ext cx="0" cy="4842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37"/>
          <p:cNvPicPr preferRelativeResize="0"/>
          <p:nvPr/>
        </p:nvPicPr>
        <p:blipFill rotWithShape="1">
          <a:blip r:embed="rId3">
            <a:alphaModFix amt="20000"/>
          </a:blip>
          <a:srcRect b="0" l="0" r="0" t="6768"/>
          <a:stretch/>
        </p:blipFill>
        <p:spPr>
          <a:xfrm>
            <a:off x="0" y="0"/>
            <a:ext cx="9144275" cy="5143500"/>
          </a:xfrm>
          <a:prstGeom prst="rect">
            <a:avLst/>
          </a:prstGeom>
          <a:noFill/>
          <a:ln>
            <a:noFill/>
          </a:ln>
        </p:spPr>
      </p:pic>
      <p:pic>
        <p:nvPicPr>
          <p:cNvPr id="432" name="Google Shape;432;p37"/>
          <p:cNvPicPr preferRelativeResize="0"/>
          <p:nvPr/>
        </p:nvPicPr>
        <p:blipFill>
          <a:blip r:embed="rId4">
            <a:alphaModFix/>
          </a:blip>
          <a:stretch>
            <a:fillRect/>
          </a:stretch>
        </p:blipFill>
        <p:spPr>
          <a:xfrm>
            <a:off x="2910663" y="327400"/>
            <a:ext cx="3322950" cy="4542600"/>
          </a:xfrm>
          <a:prstGeom prst="rect">
            <a:avLst/>
          </a:prstGeom>
          <a:noFill/>
          <a:ln>
            <a:noFill/>
          </a:ln>
        </p:spPr>
      </p:pic>
      <p:sp>
        <p:nvSpPr>
          <p:cNvPr id="433" name="Google Shape;433;p37"/>
          <p:cNvSpPr/>
          <p:nvPr/>
        </p:nvSpPr>
        <p:spPr>
          <a:xfrm>
            <a:off x="940988" y="333550"/>
            <a:ext cx="1698300" cy="4530300"/>
          </a:xfrm>
          <a:prstGeom prst="downArrow">
            <a:avLst>
              <a:gd fmla="val 50000" name="adj1"/>
              <a:gd fmla="val 50000" name="adj2"/>
            </a:avLst>
          </a:prstGeom>
          <a:gradFill>
            <a:gsLst>
              <a:gs pos="0">
                <a:srgbClr val="5B0F00"/>
              </a:gs>
              <a:gs pos="100000">
                <a:srgbClr val="B6D7A8"/>
              </a:gs>
              <a:gs pos="100000">
                <a:srgbClr val="73737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37"/>
          <p:cNvSpPr/>
          <p:nvPr/>
        </p:nvSpPr>
        <p:spPr>
          <a:xfrm rot="10800000">
            <a:off x="6504988" y="378475"/>
            <a:ext cx="1698300" cy="4530300"/>
          </a:xfrm>
          <a:prstGeom prst="downArrow">
            <a:avLst>
              <a:gd fmla="val 50000" name="adj1"/>
              <a:gd fmla="val 50000" name="adj2"/>
            </a:avLst>
          </a:prstGeom>
          <a:gradFill>
            <a:gsLst>
              <a:gs pos="0">
                <a:srgbClr val="5B0F00"/>
              </a:gs>
              <a:gs pos="100000">
                <a:srgbClr val="B6D7A8"/>
              </a:gs>
              <a:gs pos="100000">
                <a:srgbClr val="73737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5" name="Google Shape;435;p37"/>
          <p:cNvSpPr txBox="1"/>
          <p:nvPr/>
        </p:nvSpPr>
        <p:spPr>
          <a:xfrm rot="-5400000">
            <a:off x="96338" y="2024600"/>
            <a:ext cx="3387600" cy="5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rPr>
              <a:t>CONCEALABILITY</a:t>
            </a:r>
            <a:endParaRPr b="1" sz="2400">
              <a:solidFill>
                <a:schemeClr val="dk1"/>
              </a:solidFill>
            </a:endParaRPr>
          </a:p>
        </p:txBody>
      </p:sp>
      <p:sp>
        <p:nvSpPr>
          <p:cNvPr id="436" name="Google Shape;436;p37"/>
          <p:cNvSpPr txBox="1"/>
          <p:nvPr/>
        </p:nvSpPr>
        <p:spPr>
          <a:xfrm rot="5400000">
            <a:off x="5943538" y="2469200"/>
            <a:ext cx="2821200" cy="57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rPr>
              <a:t>SHOOTABILITY</a:t>
            </a:r>
            <a:endParaRPr b="1" sz="24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38"/>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442" name="Google Shape;442;p38"/>
          <p:cNvSpPr txBox="1"/>
          <p:nvPr/>
        </p:nvSpPr>
        <p:spPr>
          <a:xfrm>
            <a:off x="235325" y="170850"/>
            <a:ext cx="8228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Where in the DSM Metro can I purchase a firearm?</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pic>
        <p:nvPicPr>
          <p:cNvPr id="443" name="Google Shape;443;p38"/>
          <p:cNvPicPr preferRelativeResize="0"/>
          <p:nvPr/>
        </p:nvPicPr>
        <p:blipFill>
          <a:blip r:embed="rId4">
            <a:alphaModFix/>
          </a:blip>
          <a:stretch>
            <a:fillRect/>
          </a:stretch>
        </p:blipFill>
        <p:spPr>
          <a:xfrm>
            <a:off x="1933850" y="737675"/>
            <a:ext cx="5738249" cy="4209951"/>
          </a:xfrm>
          <a:prstGeom prst="rect">
            <a:avLst/>
          </a:prstGeom>
          <a:noFill/>
          <a:ln>
            <a:noFill/>
          </a:ln>
        </p:spPr>
      </p:pic>
      <p:pic>
        <p:nvPicPr>
          <p:cNvPr id="444" name="Google Shape;444;p38"/>
          <p:cNvPicPr preferRelativeResize="0"/>
          <p:nvPr/>
        </p:nvPicPr>
        <p:blipFill>
          <a:blip r:embed="rId5">
            <a:alphaModFix/>
          </a:blip>
          <a:stretch>
            <a:fillRect/>
          </a:stretch>
        </p:blipFill>
        <p:spPr>
          <a:xfrm>
            <a:off x="83600" y="3283987"/>
            <a:ext cx="1729827" cy="218475"/>
          </a:xfrm>
          <a:prstGeom prst="rect">
            <a:avLst/>
          </a:prstGeom>
          <a:noFill/>
          <a:ln>
            <a:noFill/>
          </a:ln>
        </p:spPr>
      </p:pic>
      <p:pic>
        <p:nvPicPr>
          <p:cNvPr id="445" name="Google Shape;445;p38"/>
          <p:cNvPicPr preferRelativeResize="0"/>
          <p:nvPr/>
        </p:nvPicPr>
        <p:blipFill>
          <a:blip r:embed="rId6">
            <a:alphaModFix/>
          </a:blip>
          <a:stretch>
            <a:fillRect/>
          </a:stretch>
        </p:blipFill>
        <p:spPr>
          <a:xfrm>
            <a:off x="38068" y="2431125"/>
            <a:ext cx="1729825" cy="399498"/>
          </a:xfrm>
          <a:prstGeom prst="rect">
            <a:avLst/>
          </a:prstGeom>
          <a:noFill/>
          <a:ln>
            <a:noFill/>
          </a:ln>
        </p:spPr>
      </p:pic>
      <p:pic>
        <p:nvPicPr>
          <p:cNvPr id="446" name="Google Shape;446;p38"/>
          <p:cNvPicPr preferRelativeResize="0"/>
          <p:nvPr/>
        </p:nvPicPr>
        <p:blipFill rotWithShape="1">
          <a:blip r:embed="rId7">
            <a:alphaModFix/>
          </a:blip>
          <a:srcRect b="75179" l="4637" r="74318" t="12946"/>
          <a:stretch/>
        </p:blipFill>
        <p:spPr>
          <a:xfrm>
            <a:off x="38075" y="1358812"/>
            <a:ext cx="1729824" cy="610056"/>
          </a:xfrm>
          <a:prstGeom prst="rect">
            <a:avLst/>
          </a:prstGeom>
          <a:noFill/>
          <a:ln>
            <a:noFill/>
          </a:ln>
        </p:spPr>
      </p:pic>
      <p:sp>
        <p:nvSpPr>
          <p:cNvPr id="447" name="Google Shape;447;p38"/>
          <p:cNvSpPr/>
          <p:nvPr/>
        </p:nvSpPr>
        <p:spPr>
          <a:xfrm>
            <a:off x="3056575" y="2571750"/>
            <a:ext cx="309600" cy="300300"/>
          </a:xfrm>
          <a:prstGeom prst="star5">
            <a:avLst>
              <a:gd fmla="val 19098" name="adj"/>
              <a:gd fmla="val 105146" name="hf"/>
              <a:gd fmla="val 110557" name="vf"/>
            </a:avLst>
          </a:prstGeom>
          <a:solidFill>
            <a:srgbClr val="FF0000"/>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48" name="Google Shape;448;p38"/>
          <p:cNvCxnSpPr>
            <a:stCxn id="445" idx="3"/>
            <a:endCxn id="447" idx="1"/>
          </p:cNvCxnSpPr>
          <p:nvPr/>
        </p:nvCxnSpPr>
        <p:spPr>
          <a:xfrm>
            <a:off x="1767893" y="2630874"/>
            <a:ext cx="1288800" cy="55500"/>
          </a:xfrm>
          <a:prstGeom prst="straightConnector1">
            <a:avLst/>
          </a:prstGeom>
          <a:noFill/>
          <a:ln cap="flat" cmpd="sng" w="38100">
            <a:solidFill>
              <a:srgbClr val="FF0000"/>
            </a:solidFill>
            <a:prstDash val="solid"/>
            <a:round/>
            <a:headEnd len="med" w="med" type="none"/>
            <a:tailEnd len="med" w="med" type="none"/>
          </a:ln>
        </p:spPr>
      </p:cxnSp>
      <p:sp>
        <p:nvSpPr>
          <p:cNvPr id="449" name="Google Shape;449;p38"/>
          <p:cNvSpPr/>
          <p:nvPr/>
        </p:nvSpPr>
        <p:spPr>
          <a:xfrm>
            <a:off x="2608150" y="3243075"/>
            <a:ext cx="309600" cy="300300"/>
          </a:xfrm>
          <a:prstGeom prst="star5">
            <a:avLst>
              <a:gd fmla="val 19098" name="adj"/>
              <a:gd fmla="val 105146" name="hf"/>
              <a:gd fmla="val 110557" name="vf"/>
            </a:avLst>
          </a:prstGeom>
          <a:solidFill>
            <a:srgbClr val="FF0000"/>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50" name="Google Shape;450;p38"/>
          <p:cNvCxnSpPr>
            <a:stCxn id="444" idx="3"/>
            <a:endCxn id="449" idx="1"/>
          </p:cNvCxnSpPr>
          <p:nvPr/>
        </p:nvCxnSpPr>
        <p:spPr>
          <a:xfrm flipH="1" rot="10800000">
            <a:off x="1813427" y="3357825"/>
            <a:ext cx="794700" cy="35400"/>
          </a:xfrm>
          <a:prstGeom prst="straightConnector1">
            <a:avLst/>
          </a:prstGeom>
          <a:noFill/>
          <a:ln cap="flat" cmpd="sng" w="38100">
            <a:solidFill>
              <a:srgbClr val="FF0000"/>
            </a:solidFill>
            <a:prstDash val="solid"/>
            <a:round/>
            <a:headEnd len="med" w="med" type="none"/>
            <a:tailEnd len="med" w="med" type="none"/>
          </a:ln>
        </p:spPr>
      </p:cxnSp>
      <p:sp>
        <p:nvSpPr>
          <p:cNvPr id="451" name="Google Shape;451;p38"/>
          <p:cNvSpPr/>
          <p:nvPr/>
        </p:nvSpPr>
        <p:spPr>
          <a:xfrm>
            <a:off x="4082925" y="1640825"/>
            <a:ext cx="309600" cy="300300"/>
          </a:xfrm>
          <a:prstGeom prst="star5">
            <a:avLst>
              <a:gd fmla="val 19098" name="adj"/>
              <a:gd fmla="val 105146" name="hf"/>
              <a:gd fmla="val 110557" name="vf"/>
            </a:avLst>
          </a:prstGeom>
          <a:solidFill>
            <a:srgbClr val="FF0000"/>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52" name="Google Shape;452;p38"/>
          <p:cNvCxnSpPr>
            <a:stCxn id="446" idx="3"/>
            <a:endCxn id="451" idx="1"/>
          </p:cNvCxnSpPr>
          <p:nvPr/>
        </p:nvCxnSpPr>
        <p:spPr>
          <a:xfrm>
            <a:off x="1767899" y="1663840"/>
            <a:ext cx="2315100" cy="91800"/>
          </a:xfrm>
          <a:prstGeom prst="straightConnector1">
            <a:avLst/>
          </a:prstGeom>
          <a:noFill/>
          <a:ln cap="flat" cmpd="sng" w="38100">
            <a:solidFill>
              <a:srgbClr val="FF0000"/>
            </a:solidFill>
            <a:prstDash val="solid"/>
            <a:round/>
            <a:headEnd len="med" w="med" type="none"/>
            <a:tailEnd len="med" w="med" type="none"/>
          </a:ln>
        </p:spPr>
      </p:cxnSp>
      <p:pic>
        <p:nvPicPr>
          <p:cNvPr id="453" name="Google Shape;453;p38"/>
          <p:cNvPicPr preferRelativeResize="0"/>
          <p:nvPr/>
        </p:nvPicPr>
        <p:blipFill>
          <a:blip r:embed="rId8">
            <a:alphaModFix/>
          </a:blip>
          <a:stretch>
            <a:fillRect/>
          </a:stretch>
        </p:blipFill>
        <p:spPr>
          <a:xfrm>
            <a:off x="7075937" y="1086550"/>
            <a:ext cx="1772406" cy="762325"/>
          </a:xfrm>
          <a:prstGeom prst="rect">
            <a:avLst/>
          </a:prstGeom>
          <a:noFill/>
          <a:ln>
            <a:noFill/>
          </a:ln>
        </p:spPr>
      </p:pic>
      <p:pic>
        <p:nvPicPr>
          <p:cNvPr id="454" name="Google Shape;454;p38"/>
          <p:cNvPicPr preferRelativeResize="0"/>
          <p:nvPr/>
        </p:nvPicPr>
        <p:blipFill>
          <a:blip r:embed="rId9">
            <a:alphaModFix/>
          </a:blip>
          <a:stretch>
            <a:fillRect/>
          </a:stretch>
        </p:blipFill>
        <p:spPr>
          <a:xfrm>
            <a:off x="6544725" y="2371993"/>
            <a:ext cx="2419224" cy="399500"/>
          </a:xfrm>
          <a:prstGeom prst="rect">
            <a:avLst/>
          </a:prstGeom>
          <a:noFill/>
          <a:ln>
            <a:noFill/>
          </a:ln>
        </p:spPr>
      </p:pic>
      <p:sp>
        <p:nvSpPr>
          <p:cNvPr id="455" name="Google Shape;455;p38"/>
          <p:cNvSpPr/>
          <p:nvPr/>
        </p:nvSpPr>
        <p:spPr>
          <a:xfrm>
            <a:off x="5464300" y="737675"/>
            <a:ext cx="309600" cy="300300"/>
          </a:xfrm>
          <a:prstGeom prst="star5">
            <a:avLst>
              <a:gd fmla="val 19098" name="adj"/>
              <a:gd fmla="val 105146" name="hf"/>
              <a:gd fmla="val 110557" name="vf"/>
            </a:avLst>
          </a:prstGeom>
          <a:solidFill>
            <a:srgbClr val="FF0000"/>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56" name="Google Shape;456;p38"/>
          <p:cNvCxnSpPr>
            <a:stCxn id="453" idx="1"/>
            <a:endCxn id="455" idx="4"/>
          </p:cNvCxnSpPr>
          <p:nvPr/>
        </p:nvCxnSpPr>
        <p:spPr>
          <a:xfrm rot="10800000">
            <a:off x="5773937" y="852413"/>
            <a:ext cx="1302000" cy="615300"/>
          </a:xfrm>
          <a:prstGeom prst="straightConnector1">
            <a:avLst/>
          </a:prstGeom>
          <a:noFill/>
          <a:ln cap="flat" cmpd="sng" w="38100">
            <a:solidFill>
              <a:srgbClr val="FF0000"/>
            </a:solidFill>
            <a:prstDash val="solid"/>
            <a:round/>
            <a:headEnd len="med" w="med" type="none"/>
            <a:tailEnd len="med" w="med" type="none"/>
          </a:ln>
        </p:spPr>
      </p:cxnSp>
      <p:sp>
        <p:nvSpPr>
          <p:cNvPr id="457" name="Google Shape;457;p38"/>
          <p:cNvSpPr/>
          <p:nvPr/>
        </p:nvSpPr>
        <p:spPr>
          <a:xfrm>
            <a:off x="5534750" y="1009925"/>
            <a:ext cx="309600" cy="300300"/>
          </a:xfrm>
          <a:prstGeom prst="star5">
            <a:avLst>
              <a:gd fmla="val 19098" name="adj"/>
              <a:gd fmla="val 105146" name="hf"/>
              <a:gd fmla="val 110557" name="vf"/>
            </a:avLst>
          </a:prstGeom>
          <a:solidFill>
            <a:srgbClr val="FF0000"/>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458" name="Google Shape;458;p38"/>
          <p:cNvCxnSpPr>
            <a:stCxn id="454" idx="1"/>
            <a:endCxn id="457" idx="3"/>
          </p:cNvCxnSpPr>
          <p:nvPr/>
        </p:nvCxnSpPr>
        <p:spPr>
          <a:xfrm rot="10800000">
            <a:off x="5785125" y="1310243"/>
            <a:ext cx="759600" cy="1261500"/>
          </a:xfrm>
          <a:prstGeom prst="straightConnector1">
            <a:avLst/>
          </a:prstGeom>
          <a:noFill/>
          <a:ln cap="flat" cmpd="sng" w="38100">
            <a:solidFill>
              <a:srgbClr val="FF0000"/>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39"/>
          <p:cNvPicPr preferRelativeResize="0"/>
          <p:nvPr/>
        </p:nvPicPr>
        <p:blipFill>
          <a:blip r:embed="rId3">
            <a:alphaModFix amt="20000"/>
          </a:blip>
          <a:stretch>
            <a:fillRect/>
          </a:stretch>
        </p:blipFill>
        <p:spPr>
          <a:xfrm>
            <a:off x="-1" y="0"/>
            <a:ext cx="9144000" cy="5143485"/>
          </a:xfrm>
          <a:prstGeom prst="rect">
            <a:avLst/>
          </a:prstGeom>
          <a:noFill/>
          <a:ln>
            <a:noFill/>
          </a:ln>
        </p:spPr>
      </p:pic>
      <p:pic>
        <p:nvPicPr>
          <p:cNvPr id="464" name="Google Shape;464;p39"/>
          <p:cNvPicPr preferRelativeResize="0"/>
          <p:nvPr/>
        </p:nvPicPr>
        <p:blipFill rotWithShape="1">
          <a:blip r:embed="rId4">
            <a:alphaModFix/>
          </a:blip>
          <a:srcRect b="17350" l="10349" r="38263" t="22259"/>
          <a:stretch/>
        </p:blipFill>
        <p:spPr>
          <a:xfrm>
            <a:off x="472025" y="1989150"/>
            <a:ext cx="3040576" cy="2233474"/>
          </a:xfrm>
          <a:prstGeom prst="rect">
            <a:avLst/>
          </a:prstGeom>
          <a:noFill/>
          <a:ln>
            <a:noFill/>
          </a:ln>
        </p:spPr>
      </p:pic>
      <p:sp>
        <p:nvSpPr>
          <p:cNvPr id="465" name="Google Shape;465;p39"/>
          <p:cNvSpPr txBox="1"/>
          <p:nvPr/>
        </p:nvSpPr>
        <p:spPr>
          <a:xfrm>
            <a:off x="235325" y="170850"/>
            <a:ext cx="8228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Can I buy a gun online?</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466" name="Google Shape;466;p39"/>
          <p:cNvSpPr txBox="1"/>
          <p:nvPr/>
        </p:nvSpPr>
        <p:spPr>
          <a:xfrm>
            <a:off x="1636425" y="808100"/>
            <a:ext cx="6044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Yes, but it has to be shipped to an FFL (Federal Firearms License) holder.</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467" name="Google Shape;467;p39"/>
          <p:cNvSpPr txBox="1"/>
          <p:nvPr/>
        </p:nvSpPr>
        <p:spPr>
          <a:xfrm>
            <a:off x="3639150" y="1821250"/>
            <a:ext cx="5097900" cy="2521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Most commonly, this will be a gunshop</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You will need to provide the information for your FFL of choice at the time of purchase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Most FFLs also require you to notify them prior to their receipt of the firearm.</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FFL will perform the required background check and 4473</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FFLs will generally charge a </a:t>
            </a:r>
            <a:r>
              <a:rPr b="1" lang="en">
                <a:solidFill>
                  <a:schemeClr val="dk1"/>
                </a:solidFill>
              </a:rPr>
              <a:t>transfer fee</a:t>
            </a:r>
            <a:r>
              <a:rPr lang="en">
                <a:solidFill>
                  <a:schemeClr val="dk1"/>
                </a:solidFill>
              </a:rPr>
              <a:t> to complete the transaction.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serialized component of a firearm </a:t>
            </a:r>
            <a:r>
              <a:rPr b="1" lang="en">
                <a:solidFill>
                  <a:schemeClr val="dk1"/>
                </a:solidFill>
              </a:rPr>
              <a:t>is</a:t>
            </a:r>
            <a:r>
              <a:rPr lang="en">
                <a:solidFill>
                  <a:schemeClr val="dk1"/>
                </a:solidFill>
              </a:rPr>
              <a:t> the firearm as far as the government is concerned</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This means that other parts and components that do </a:t>
            </a:r>
            <a:r>
              <a:rPr b="1" lang="en">
                <a:solidFill>
                  <a:schemeClr val="dk1"/>
                </a:solidFill>
              </a:rPr>
              <a:t>not</a:t>
            </a:r>
            <a:r>
              <a:rPr lang="en">
                <a:solidFill>
                  <a:schemeClr val="dk1"/>
                </a:solidFill>
              </a:rPr>
              <a:t> include a serialized component generally </a:t>
            </a:r>
            <a:r>
              <a:rPr b="1" lang="en">
                <a:solidFill>
                  <a:schemeClr val="dk1"/>
                </a:solidFill>
              </a:rPr>
              <a:t>can</a:t>
            </a:r>
            <a:r>
              <a:rPr lang="en">
                <a:solidFill>
                  <a:schemeClr val="dk1"/>
                </a:solidFill>
              </a:rPr>
              <a:t> be shipped to your home.</a:t>
            </a:r>
            <a:endParaRPr>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40"/>
          <p:cNvPicPr preferRelativeResize="0"/>
          <p:nvPr/>
        </p:nvPicPr>
        <p:blipFill rotWithShape="1">
          <a:blip r:embed="rId3">
            <a:alphaModFix amt="20000"/>
          </a:blip>
          <a:srcRect b="0" l="0" r="0" t="15569"/>
          <a:stretch/>
        </p:blipFill>
        <p:spPr>
          <a:xfrm>
            <a:off x="0" y="0"/>
            <a:ext cx="9144000" cy="5143501"/>
          </a:xfrm>
          <a:prstGeom prst="rect">
            <a:avLst/>
          </a:prstGeom>
          <a:noFill/>
          <a:ln>
            <a:noFill/>
          </a:ln>
        </p:spPr>
      </p:pic>
      <p:sp>
        <p:nvSpPr>
          <p:cNvPr id="473" name="Google Shape;473;p40"/>
          <p:cNvSpPr txBox="1"/>
          <p:nvPr/>
        </p:nvSpPr>
        <p:spPr>
          <a:xfrm>
            <a:off x="235325" y="170850"/>
            <a:ext cx="8228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Can I buy a gun at a gun show?</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474" name="Google Shape;474;p40"/>
          <p:cNvSpPr txBox="1"/>
          <p:nvPr/>
        </p:nvSpPr>
        <p:spPr>
          <a:xfrm>
            <a:off x="1636425" y="808100"/>
            <a:ext cx="6044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Yes, but that is probably not the best move for a first firearm.</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475" name="Google Shape;475;p40"/>
          <p:cNvSpPr txBox="1"/>
          <p:nvPr/>
        </p:nvSpPr>
        <p:spPr>
          <a:xfrm>
            <a:off x="4722450" y="1821250"/>
            <a:ext cx="4014600" cy="2703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Gun shows feature a blend of private sales and FFL holders selling a selection of their merchandise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Good deals can be found, but it can be very difficult to discern what is a fair price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It can also be difficult for people new to guns to assess the condition of used firearms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Some people may find the crowd and certain vendors at gun shows to be intimidating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Going with a knowledgeable friend or contact can make up for many of these issues.</a:t>
            </a:r>
            <a:endParaRPr>
              <a:solidFill>
                <a:schemeClr val="dk1"/>
              </a:solidFill>
            </a:endParaRPr>
          </a:p>
        </p:txBody>
      </p:sp>
      <p:pic>
        <p:nvPicPr>
          <p:cNvPr id="476" name="Google Shape;476;p40"/>
          <p:cNvPicPr preferRelativeResize="0"/>
          <p:nvPr/>
        </p:nvPicPr>
        <p:blipFill>
          <a:blip r:embed="rId4">
            <a:alphaModFix/>
          </a:blip>
          <a:stretch>
            <a:fillRect/>
          </a:stretch>
        </p:blipFill>
        <p:spPr>
          <a:xfrm>
            <a:off x="286170" y="2012426"/>
            <a:ext cx="4217800" cy="2374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41"/>
          <p:cNvPicPr preferRelativeResize="0"/>
          <p:nvPr/>
        </p:nvPicPr>
        <p:blipFill rotWithShape="1">
          <a:blip r:embed="rId3">
            <a:alphaModFix amt="20000"/>
          </a:blip>
          <a:srcRect b="0" l="12037" r="13888" t="0"/>
          <a:stretch/>
        </p:blipFill>
        <p:spPr>
          <a:xfrm>
            <a:off x="0" y="0"/>
            <a:ext cx="9144000" cy="5143500"/>
          </a:xfrm>
          <a:prstGeom prst="rect">
            <a:avLst/>
          </a:prstGeom>
          <a:noFill/>
          <a:ln>
            <a:noFill/>
          </a:ln>
        </p:spPr>
      </p:pic>
      <p:sp>
        <p:nvSpPr>
          <p:cNvPr id="482" name="Google Shape;482;p41"/>
          <p:cNvSpPr txBox="1"/>
          <p:nvPr/>
        </p:nvSpPr>
        <p:spPr>
          <a:xfrm>
            <a:off x="235325" y="170850"/>
            <a:ext cx="85686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What about private sales (buying directly from another private individual not as a part of a business)?</a:t>
            </a:r>
            <a:endParaRPr b="1" sz="2500">
              <a:solidFill>
                <a:schemeClr val="dk1"/>
              </a:solidFill>
            </a:endParaRPr>
          </a:p>
        </p:txBody>
      </p:sp>
      <p:sp>
        <p:nvSpPr>
          <p:cNvPr id="483" name="Google Shape;483;p41"/>
          <p:cNvSpPr txBox="1"/>
          <p:nvPr/>
        </p:nvSpPr>
        <p:spPr>
          <a:xfrm>
            <a:off x="1546925" y="1216825"/>
            <a:ext cx="69516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Private sales are permitted in Iowa, but there are many reasons to be cautious as a new firearm owner.</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484" name="Google Shape;484;p41"/>
          <p:cNvSpPr txBox="1"/>
          <p:nvPr/>
        </p:nvSpPr>
        <p:spPr>
          <a:xfrm>
            <a:off x="1399675" y="2571750"/>
            <a:ext cx="6128400" cy="2263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solidFill>
                  <a:schemeClr val="dk1"/>
                </a:solidFill>
              </a:rPr>
              <a:t>Private sellers are not required to perform background checks.</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However, private sellers </a:t>
            </a:r>
            <a:r>
              <a:rPr b="1" lang="en">
                <a:solidFill>
                  <a:schemeClr val="dk1"/>
                </a:solidFill>
              </a:rPr>
              <a:t>can</a:t>
            </a:r>
            <a:r>
              <a:rPr lang="en">
                <a:solidFill>
                  <a:schemeClr val="dk1"/>
                </a:solidFill>
              </a:rPr>
              <a:t> be held liable for selling to a prohibited person or if that sale precedes the </a:t>
            </a:r>
            <a:r>
              <a:rPr lang="en">
                <a:solidFill>
                  <a:schemeClr val="dk1"/>
                </a:solidFill>
              </a:rPr>
              <a:t>commission</a:t>
            </a:r>
            <a:r>
              <a:rPr lang="en">
                <a:solidFill>
                  <a:schemeClr val="dk1"/>
                </a:solidFill>
              </a:rPr>
              <a:t> of a crime.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Previous caveats apply: it can be difficult for someone new to firearms to have the appropriate knowledge of use, maintenance and law to appropriately participate in private sale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As with gun shows, advice from a knowledgeable person can help to make up for the difficulties in navigating private sales</a:t>
            </a:r>
            <a:endParaRPr>
              <a:solidFill>
                <a:schemeClr val="dk1"/>
              </a:solidFill>
            </a:endParaRPr>
          </a:p>
          <a:p>
            <a:pPr indent="-323850" lvl="0" marL="457200" rtl="0" algn="l">
              <a:spcBef>
                <a:spcPts val="0"/>
              </a:spcBef>
              <a:spcAft>
                <a:spcPts val="0"/>
              </a:spcAft>
              <a:buClr>
                <a:schemeClr val="dk1"/>
              </a:buClr>
              <a:buSzPts val="1500"/>
              <a:buChar char="●"/>
            </a:pPr>
            <a:r>
              <a:rPr lang="en">
                <a:solidFill>
                  <a:schemeClr val="dk1"/>
                </a:solidFill>
              </a:rPr>
              <a:t>See Iowa Code § 724 for comprehensive weapons laws in the state.</a:t>
            </a:r>
            <a:endParaRPr sz="15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72" name="Google Shape;72;p15"/>
          <p:cNvSpPr txBox="1"/>
          <p:nvPr/>
        </p:nvSpPr>
        <p:spPr>
          <a:xfrm>
            <a:off x="860800" y="98600"/>
            <a:ext cx="3186300" cy="7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Who are we?</a:t>
            </a:r>
            <a:endParaRPr b="1" sz="2500">
              <a:solidFill>
                <a:schemeClr val="dk1"/>
              </a:solidFill>
            </a:endParaRPr>
          </a:p>
        </p:txBody>
      </p:sp>
      <p:sp>
        <p:nvSpPr>
          <p:cNvPr id="73" name="Google Shape;73;p15"/>
          <p:cNvSpPr txBox="1"/>
          <p:nvPr/>
        </p:nvSpPr>
        <p:spPr>
          <a:xfrm>
            <a:off x="2151425" y="3713725"/>
            <a:ext cx="2318700" cy="1117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JB </a:t>
            </a:r>
            <a:r>
              <a:rPr lang="en" sz="1600">
                <a:solidFill>
                  <a:schemeClr val="dk1"/>
                </a:solidFill>
              </a:rPr>
              <a:t>(she/they)</a:t>
            </a:r>
            <a:endParaRPr sz="1600">
              <a:solidFill>
                <a:schemeClr val="dk1"/>
              </a:solidFill>
            </a:endParaRPr>
          </a:p>
          <a:p>
            <a:pPr indent="0" lvl="0" marL="0" rtl="0" algn="ctr">
              <a:spcBef>
                <a:spcPts val="0"/>
              </a:spcBef>
              <a:spcAft>
                <a:spcPts val="0"/>
              </a:spcAft>
              <a:buNone/>
            </a:pPr>
            <a:r>
              <a:rPr lang="en">
                <a:solidFill>
                  <a:schemeClr val="dk1"/>
                </a:solidFill>
              </a:rPr>
              <a:t>Educator / Range Officer / Competitive Shooter</a:t>
            </a:r>
            <a:endParaRPr>
              <a:solidFill>
                <a:schemeClr val="dk1"/>
              </a:solidFill>
            </a:endParaRPr>
          </a:p>
          <a:p>
            <a:pPr indent="0" lvl="0" marL="0" rtl="0" algn="ctr">
              <a:spcBef>
                <a:spcPts val="0"/>
              </a:spcBef>
              <a:spcAft>
                <a:spcPts val="0"/>
              </a:spcAft>
              <a:buNone/>
            </a:pPr>
            <a:r>
              <a:rPr lang="en" sz="1200">
                <a:solidFill>
                  <a:schemeClr val="dk1"/>
                </a:solidFill>
              </a:rPr>
              <a:t>Has pet a wild songbird</a:t>
            </a:r>
            <a:endParaRPr sz="1200">
              <a:solidFill>
                <a:schemeClr val="dk1"/>
              </a:solidFill>
            </a:endParaRPr>
          </a:p>
          <a:p>
            <a:pPr indent="0" lvl="0" marL="0" rtl="0" algn="ctr">
              <a:spcBef>
                <a:spcPts val="0"/>
              </a:spcBef>
              <a:spcAft>
                <a:spcPts val="0"/>
              </a:spcAft>
              <a:buNone/>
            </a:pPr>
            <a:r>
              <a:t/>
            </a:r>
            <a:endParaRPr sz="1600">
              <a:solidFill>
                <a:schemeClr val="dk1"/>
              </a:solidFill>
            </a:endParaRPr>
          </a:p>
        </p:txBody>
      </p:sp>
      <p:sp>
        <p:nvSpPr>
          <p:cNvPr id="74" name="Google Shape;74;p15"/>
          <p:cNvSpPr txBox="1"/>
          <p:nvPr/>
        </p:nvSpPr>
        <p:spPr>
          <a:xfrm>
            <a:off x="970058" y="1956053"/>
            <a:ext cx="2318700" cy="1117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Phil </a:t>
            </a:r>
            <a:r>
              <a:rPr lang="en" sz="1600">
                <a:solidFill>
                  <a:schemeClr val="dk1"/>
                </a:solidFill>
              </a:rPr>
              <a:t>(he/him)</a:t>
            </a:r>
            <a:endParaRPr sz="1600">
              <a:solidFill>
                <a:schemeClr val="dk1"/>
              </a:solidFill>
            </a:endParaRPr>
          </a:p>
          <a:p>
            <a:pPr indent="0" lvl="0" marL="0" rtl="0" algn="ctr">
              <a:spcBef>
                <a:spcPts val="0"/>
              </a:spcBef>
              <a:spcAft>
                <a:spcPts val="0"/>
              </a:spcAft>
              <a:buNone/>
            </a:pPr>
            <a:r>
              <a:rPr lang="en">
                <a:solidFill>
                  <a:schemeClr val="dk1"/>
                </a:solidFill>
              </a:rPr>
              <a:t>Educator / Organizer</a:t>
            </a:r>
            <a:endParaRPr>
              <a:solidFill>
                <a:schemeClr val="dk1"/>
              </a:solidFill>
            </a:endParaRPr>
          </a:p>
          <a:p>
            <a:pPr indent="0" lvl="0" marL="0" rtl="0" algn="ctr">
              <a:spcBef>
                <a:spcPts val="0"/>
              </a:spcBef>
              <a:spcAft>
                <a:spcPts val="0"/>
              </a:spcAft>
              <a:buNone/>
            </a:pPr>
            <a:r>
              <a:rPr lang="en">
                <a:solidFill>
                  <a:schemeClr val="dk1"/>
                </a:solidFill>
              </a:rPr>
              <a:t>Competitive Shooter</a:t>
            </a:r>
            <a:endParaRPr>
              <a:solidFill>
                <a:schemeClr val="dk1"/>
              </a:solidFill>
            </a:endParaRPr>
          </a:p>
          <a:p>
            <a:pPr indent="0" lvl="0" marL="0" rtl="0" algn="ctr">
              <a:spcBef>
                <a:spcPts val="0"/>
              </a:spcBef>
              <a:spcAft>
                <a:spcPts val="0"/>
              </a:spcAft>
              <a:buNone/>
            </a:pPr>
            <a:r>
              <a:rPr lang="en" sz="1200">
                <a:solidFill>
                  <a:schemeClr val="dk1"/>
                </a:solidFill>
              </a:rPr>
              <a:t>Amateur pepper cultivator</a:t>
            </a:r>
            <a:endParaRPr sz="1200">
              <a:solidFill>
                <a:schemeClr val="dk1"/>
              </a:solidFill>
            </a:endParaRPr>
          </a:p>
          <a:p>
            <a:pPr indent="0" lvl="0" marL="0" rtl="0" algn="ctr">
              <a:spcBef>
                <a:spcPts val="0"/>
              </a:spcBef>
              <a:spcAft>
                <a:spcPts val="0"/>
              </a:spcAft>
              <a:buNone/>
            </a:pPr>
            <a:r>
              <a:t/>
            </a:r>
            <a:endParaRPr sz="1600">
              <a:solidFill>
                <a:schemeClr val="dk1"/>
              </a:solidFill>
            </a:endParaRPr>
          </a:p>
        </p:txBody>
      </p:sp>
      <p:sp>
        <p:nvSpPr>
          <p:cNvPr id="75" name="Google Shape;75;p15"/>
          <p:cNvSpPr txBox="1"/>
          <p:nvPr/>
        </p:nvSpPr>
        <p:spPr>
          <a:xfrm>
            <a:off x="5855250" y="455700"/>
            <a:ext cx="2318700" cy="1399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Sean </a:t>
            </a:r>
            <a:r>
              <a:rPr lang="en" sz="1600">
                <a:solidFill>
                  <a:schemeClr val="dk1"/>
                </a:solidFill>
              </a:rPr>
              <a:t>(he/him)</a:t>
            </a:r>
            <a:endParaRPr sz="1600">
              <a:solidFill>
                <a:schemeClr val="dk1"/>
              </a:solidFill>
            </a:endParaRPr>
          </a:p>
          <a:p>
            <a:pPr indent="0" lvl="0" marL="0" rtl="0" algn="ctr">
              <a:spcBef>
                <a:spcPts val="0"/>
              </a:spcBef>
              <a:spcAft>
                <a:spcPts val="0"/>
              </a:spcAft>
              <a:buNone/>
            </a:pPr>
            <a:r>
              <a:rPr lang="en">
                <a:solidFill>
                  <a:schemeClr val="dk1"/>
                </a:solidFill>
              </a:rPr>
              <a:t>Range Officer / Gunsmith /</a:t>
            </a:r>
            <a:endParaRPr>
              <a:solidFill>
                <a:schemeClr val="dk1"/>
              </a:solidFill>
            </a:endParaRPr>
          </a:p>
          <a:p>
            <a:pPr indent="0" lvl="0" marL="0" rtl="0" algn="ctr">
              <a:spcBef>
                <a:spcPts val="0"/>
              </a:spcBef>
              <a:spcAft>
                <a:spcPts val="0"/>
              </a:spcAft>
              <a:buNone/>
            </a:pPr>
            <a:r>
              <a:rPr lang="en">
                <a:solidFill>
                  <a:schemeClr val="dk1"/>
                </a:solidFill>
              </a:rPr>
              <a:t>  Competitive Shooter /</a:t>
            </a:r>
            <a:endParaRPr>
              <a:solidFill>
                <a:schemeClr val="dk1"/>
              </a:solidFill>
            </a:endParaRPr>
          </a:p>
          <a:p>
            <a:pPr indent="0" lvl="0" marL="0" rtl="0" algn="ctr">
              <a:spcBef>
                <a:spcPts val="0"/>
              </a:spcBef>
              <a:spcAft>
                <a:spcPts val="0"/>
              </a:spcAft>
              <a:buNone/>
            </a:pPr>
            <a:r>
              <a:rPr lang="en">
                <a:solidFill>
                  <a:schemeClr val="dk1"/>
                </a:solidFill>
              </a:rPr>
              <a:t> Local Warlord</a:t>
            </a:r>
            <a:endParaRPr>
              <a:solidFill>
                <a:schemeClr val="dk1"/>
              </a:solidFill>
            </a:endParaRPr>
          </a:p>
          <a:p>
            <a:pPr indent="0" lvl="0" marL="0" rtl="0" algn="ctr">
              <a:spcBef>
                <a:spcPts val="0"/>
              </a:spcBef>
              <a:spcAft>
                <a:spcPts val="0"/>
              </a:spcAft>
              <a:buNone/>
            </a:pPr>
            <a:r>
              <a:rPr lang="en" sz="1200">
                <a:solidFill>
                  <a:schemeClr val="dk1"/>
                </a:solidFill>
              </a:rPr>
              <a:t>Survived the DSM Flood of ‘93</a:t>
            </a:r>
            <a:endParaRPr sz="1200">
              <a:solidFill>
                <a:schemeClr val="dk1"/>
              </a:solidFill>
            </a:endParaRPr>
          </a:p>
          <a:p>
            <a:pPr indent="0" lvl="0" marL="0" rtl="0" algn="ctr">
              <a:spcBef>
                <a:spcPts val="0"/>
              </a:spcBef>
              <a:spcAft>
                <a:spcPts val="0"/>
              </a:spcAft>
              <a:buNone/>
            </a:pPr>
            <a:r>
              <a:t/>
            </a:r>
            <a:endParaRPr sz="1600">
              <a:solidFill>
                <a:schemeClr val="dk1"/>
              </a:solidFill>
            </a:endParaRPr>
          </a:p>
        </p:txBody>
      </p:sp>
      <p:sp>
        <p:nvSpPr>
          <p:cNvPr id="76" name="Google Shape;76;p15"/>
          <p:cNvSpPr txBox="1"/>
          <p:nvPr/>
        </p:nvSpPr>
        <p:spPr>
          <a:xfrm>
            <a:off x="4673875" y="1967850"/>
            <a:ext cx="2318700" cy="1117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Nick</a:t>
            </a:r>
            <a:r>
              <a:rPr b="1" lang="en" sz="1600">
                <a:solidFill>
                  <a:schemeClr val="dk1"/>
                </a:solidFill>
              </a:rPr>
              <a:t> </a:t>
            </a:r>
            <a:r>
              <a:rPr lang="en" sz="1600">
                <a:solidFill>
                  <a:schemeClr val="dk1"/>
                </a:solidFill>
              </a:rPr>
              <a:t>(he/they)</a:t>
            </a:r>
            <a:endParaRPr sz="1600">
              <a:solidFill>
                <a:schemeClr val="dk1"/>
              </a:solidFill>
            </a:endParaRPr>
          </a:p>
          <a:p>
            <a:pPr indent="0" lvl="0" marL="0" rtl="0" algn="ctr">
              <a:spcBef>
                <a:spcPts val="0"/>
              </a:spcBef>
              <a:spcAft>
                <a:spcPts val="0"/>
              </a:spcAft>
              <a:buNone/>
            </a:pPr>
            <a:r>
              <a:rPr lang="en">
                <a:solidFill>
                  <a:schemeClr val="dk1"/>
                </a:solidFill>
              </a:rPr>
              <a:t>Competitive Shooter /</a:t>
            </a:r>
            <a:endParaRPr>
              <a:solidFill>
                <a:schemeClr val="dk1"/>
              </a:solidFill>
            </a:endParaRPr>
          </a:p>
          <a:p>
            <a:pPr indent="0" lvl="0" marL="0" rtl="0" algn="ctr">
              <a:spcBef>
                <a:spcPts val="0"/>
              </a:spcBef>
              <a:spcAft>
                <a:spcPts val="0"/>
              </a:spcAft>
              <a:buNone/>
            </a:pPr>
            <a:r>
              <a:rPr lang="en">
                <a:solidFill>
                  <a:schemeClr val="dk1"/>
                </a:solidFill>
              </a:rPr>
              <a:t>Tech Wizard</a:t>
            </a:r>
            <a:endParaRPr>
              <a:solidFill>
                <a:schemeClr val="dk1"/>
              </a:solidFill>
            </a:endParaRPr>
          </a:p>
          <a:p>
            <a:pPr indent="0" lvl="0" marL="0" rtl="0" algn="ctr">
              <a:spcBef>
                <a:spcPts val="0"/>
              </a:spcBef>
              <a:spcAft>
                <a:spcPts val="0"/>
              </a:spcAft>
              <a:buNone/>
            </a:pPr>
            <a:r>
              <a:rPr lang="en" sz="1200">
                <a:solidFill>
                  <a:schemeClr val="dk1"/>
                </a:solidFill>
              </a:rPr>
              <a:t>Champion road tripper</a:t>
            </a:r>
            <a:endParaRPr sz="1200">
              <a:solidFill>
                <a:schemeClr val="dk1"/>
              </a:solidFill>
            </a:endParaRPr>
          </a:p>
          <a:p>
            <a:pPr indent="0" lvl="0" marL="0" rtl="0" algn="ctr">
              <a:spcBef>
                <a:spcPts val="0"/>
              </a:spcBef>
              <a:spcAft>
                <a:spcPts val="0"/>
              </a:spcAft>
              <a:buNone/>
            </a:pPr>
            <a:r>
              <a:t/>
            </a:r>
            <a:endParaRPr sz="1600">
              <a:solidFill>
                <a:schemeClr val="dk1"/>
              </a:solidFill>
            </a:endParaRPr>
          </a:p>
        </p:txBody>
      </p:sp>
      <p:pic>
        <p:nvPicPr>
          <p:cNvPr id="77" name="Google Shape;77;p15"/>
          <p:cNvPicPr preferRelativeResize="0"/>
          <p:nvPr/>
        </p:nvPicPr>
        <p:blipFill rotWithShape="1">
          <a:blip r:embed="rId4">
            <a:alphaModFix/>
          </a:blip>
          <a:srcRect b="0" l="17575" r="24383" t="42548"/>
          <a:stretch/>
        </p:blipFill>
        <p:spPr>
          <a:xfrm>
            <a:off x="970050" y="3150100"/>
            <a:ext cx="1181375" cy="1681125"/>
          </a:xfrm>
          <a:prstGeom prst="rect">
            <a:avLst/>
          </a:prstGeom>
          <a:noFill/>
          <a:ln>
            <a:noFill/>
          </a:ln>
        </p:spPr>
      </p:pic>
      <p:sp>
        <p:nvSpPr>
          <p:cNvPr id="78" name="Google Shape;78;p15"/>
          <p:cNvSpPr txBox="1"/>
          <p:nvPr/>
        </p:nvSpPr>
        <p:spPr>
          <a:xfrm>
            <a:off x="5742050" y="3713725"/>
            <a:ext cx="2431800" cy="1117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dk1"/>
                </a:solidFill>
              </a:rPr>
              <a:t>Jordan</a:t>
            </a:r>
            <a:r>
              <a:rPr b="1" lang="en" sz="1600">
                <a:solidFill>
                  <a:schemeClr val="dk1"/>
                </a:solidFill>
              </a:rPr>
              <a:t> </a:t>
            </a:r>
            <a:r>
              <a:rPr lang="en" sz="1600">
                <a:solidFill>
                  <a:schemeClr val="dk1"/>
                </a:solidFill>
              </a:rPr>
              <a:t>(he/they)</a:t>
            </a:r>
            <a:endParaRPr sz="1600">
              <a:solidFill>
                <a:schemeClr val="dk1"/>
              </a:solidFill>
            </a:endParaRPr>
          </a:p>
          <a:p>
            <a:pPr indent="0" lvl="0" marL="0" rtl="0" algn="ctr">
              <a:spcBef>
                <a:spcPts val="0"/>
              </a:spcBef>
              <a:spcAft>
                <a:spcPts val="0"/>
              </a:spcAft>
              <a:buNone/>
            </a:pPr>
            <a:r>
              <a:rPr lang="en">
                <a:solidFill>
                  <a:schemeClr val="dk1"/>
                </a:solidFill>
              </a:rPr>
              <a:t>Competitive Shooter /</a:t>
            </a:r>
            <a:endParaRPr>
              <a:solidFill>
                <a:schemeClr val="dk1"/>
              </a:solidFill>
            </a:endParaRPr>
          </a:p>
          <a:p>
            <a:pPr indent="0" lvl="0" marL="0" rtl="0" algn="ctr">
              <a:spcBef>
                <a:spcPts val="0"/>
              </a:spcBef>
              <a:spcAft>
                <a:spcPts val="0"/>
              </a:spcAft>
              <a:buNone/>
            </a:pPr>
            <a:r>
              <a:rPr lang="en">
                <a:solidFill>
                  <a:schemeClr val="dk1"/>
                </a:solidFill>
              </a:rPr>
              <a:t>Organizer</a:t>
            </a:r>
            <a:endParaRPr>
              <a:solidFill>
                <a:schemeClr val="dk1"/>
              </a:solidFill>
            </a:endParaRPr>
          </a:p>
          <a:p>
            <a:pPr indent="0" lvl="0" marL="0" rtl="0" algn="ctr">
              <a:spcBef>
                <a:spcPts val="0"/>
              </a:spcBef>
              <a:spcAft>
                <a:spcPts val="0"/>
              </a:spcAft>
              <a:buNone/>
            </a:pPr>
            <a:r>
              <a:rPr lang="en" sz="1200">
                <a:solidFill>
                  <a:schemeClr val="dk1"/>
                </a:solidFill>
              </a:rPr>
              <a:t>Once met Mothman</a:t>
            </a:r>
            <a:endParaRPr sz="1200">
              <a:solidFill>
                <a:schemeClr val="dk1"/>
              </a:solidFill>
            </a:endParaRPr>
          </a:p>
          <a:p>
            <a:pPr indent="0" lvl="0" marL="0" rtl="0" algn="ctr">
              <a:spcBef>
                <a:spcPts val="0"/>
              </a:spcBef>
              <a:spcAft>
                <a:spcPts val="0"/>
              </a:spcAft>
              <a:buNone/>
            </a:pPr>
            <a:r>
              <a:t/>
            </a:r>
            <a:endParaRPr sz="1600">
              <a:solidFill>
                <a:schemeClr val="dk1"/>
              </a:solidFill>
            </a:endParaRPr>
          </a:p>
        </p:txBody>
      </p:sp>
      <p:pic>
        <p:nvPicPr>
          <p:cNvPr id="79" name="Google Shape;79;p15"/>
          <p:cNvPicPr preferRelativeResize="0"/>
          <p:nvPr/>
        </p:nvPicPr>
        <p:blipFill rotWithShape="1">
          <a:blip r:embed="rId5">
            <a:alphaModFix/>
          </a:blip>
          <a:srcRect b="0" l="3332" r="3332" t="0"/>
          <a:stretch/>
        </p:blipFill>
        <p:spPr>
          <a:xfrm>
            <a:off x="3288750" y="1967862"/>
            <a:ext cx="1181376" cy="1681126"/>
          </a:xfrm>
          <a:prstGeom prst="rect">
            <a:avLst/>
          </a:prstGeom>
          <a:noFill/>
          <a:ln>
            <a:noFill/>
          </a:ln>
        </p:spPr>
      </p:pic>
      <p:pic>
        <p:nvPicPr>
          <p:cNvPr id="80" name="Google Shape;80;p15"/>
          <p:cNvPicPr preferRelativeResize="0"/>
          <p:nvPr/>
        </p:nvPicPr>
        <p:blipFill rotWithShape="1">
          <a:blip r:embed="rId6">
            <a:alphaModFix/>
          </a:blip>
          <a:srcRect b="0" l="30076" r="30076" t="0"/>
          <a:stretch/>
        </p:blipFill>
        <p:spPr>
          <a:xfrm>
            <a:off x="6992575" y="1967862"/>
            <a:ext cx="1181376" cy="1681127"/>
          </a:xfrm>
          <a:prstGeom prst="rect">
            <a:avLst/>
          </a:prstGeom>
          <a:noFill/>
          <a:ln>
            <a:noFill/>
          </a:ln>
        </p:spPr>
      </p:pic>
      <p:pic>
        <p:nvPicPr>
          <p:cNvPr id="81" name="Google Shape;81;p15"/>
          <p:cNvPicPr preferRelativeResize="0"/>
          <p:nvPr/>
        </p:nvPicPr>
        <p:blipFill rotWithShape="1">
          <a:blip r:embed="rId7">
            <a:alphaModFix/>
          </a:blip>
          <a:srcRect b="0" l="0" r="0" t="0"/>
          <a:stretch/>
        </p:blipFill>
        <p:spPr>
          <a:xfrm>
            <a:off x="2538320" y="679120"/>
            <a:ext cx="952350" cy="952350"/>
          </a:xfrm>
          <a:prstGeom prst="rect">
            <a:avLst/>
          </a:prstGeom>
          <a:noFill/>
          <a:ln>
            <a:noFill/>
          </a:ln>
        </p:spPr>
      </p:pic>
      <p:pic>
        <p:nvPicPr>
          <p:cNvPr id="82" name="Google Shape;82;p15"/>
          <p:cNvPicPr preferRelativeResize="0"/>
          <p:nvPr/>
        </p:nvPicPr>
        <p:blipFill>
          <a:blip r:embed="rId8">
            <a:alphaModFix/>
          </a:blip>
          <a:stretch>
            <a:fillRect/>
          </a:stretch>
        </p:blipFill>
        <p:spPr>
          <a:xfrm>
            <a:off x="1417238" y="679125"/>
            <a:ext cx="952350" cy="952350"/>
          </a:xfrm>
          <a:prstGeom prst="rect">
            <a:avLst/>
          </a:prstGeom>
          <a:noFill/>
          <a:ln>
            <a:noFill/>
          </a:ln>
        </p:spPr>
      </p:pic>
      <p:pic>
        <p:nvPicPr>
          <p:cNvPr id="83" name="Google Shape;83;p15"/>
          <p:cNvPicPr preferRelativeResize="0"/>
          <p:nvPr/>
        </p:nvPicPr>
        <p:blipFill rotWithShape="1">
          <a:blip r:embed="rId9">
            <a:alphaModFix/>
          </a:blip>
          <a:srcRect b="0" l="16988" r="15357" t="0"/>
          <a:stretch/>
        </p:blipFill>
        <p:spPr>
          <a:xfrm>
            <a:off x="4716574" y="171682"/>
            <a:ext cx="1138675" cy="1683116"/>
          </a:xfrm>
          <a:prstGeom prst="rect">
            <a:avLst/>
          </a:prstGeom>
          <a:noFill/>
          <a:ln>
            <a:noFill/>
          </a:ln>
        </p:spPr>
      </p:pic>
      <p:pic>
        <p:nvPicPr>
          <p:cNvPr id="84" name="Google Shape;84;p15"/>
          <p:cNvPicPr preferRelativeResize="0"/>
          <p:nvPr/>
        </p:nvPicPr>
        <p:blipFill rotWithShape="1">
          <a:blip r:embed="rId10">
            <a:alphaModFix/>
          </a:blip>
          <a:srcRect b="0" l="11442" r="-1540" t="0"/>
          <a:stretch/>
        </p:blipFill>
        <p:spPr>
          <a:xfrm>
            <a:off x="4716575" y="3150100"/>
            <a:ext cx="1138675" cy="1681125"/>
          </a:xfrm>
          <a:prstGeom prst="rect">
            <a:avLst/>
          </a:prstGeom>
          <a:noFill/>
          <a:ln>
            <a:noFill/>
          </a:ln>
        </p:spPr>
      </p:pic>
      <p:pic>
        <p:nvPicPr>
          <p:cNvPr id="85" name="Google Shape;85;p15"/>
          <p:cNvPicPr preferRelativeResize="0"/>
          <p:nvPr/>
        </p:nvPicPr>
        <p:blipFill>
          <a:blip r:embed="rId8">
            <a:alphaModFix/>
          </a:blip>
          <a:stretch>
            <a:fillRect/>
          </a:stretch>
        </p:blipFill>
        <p:spPr>
          <a:xfrm>
            <a:off x="4716575" y="171675"/>
            <a:ext cx="288500" cy="288500"/>
          </a:xfrm>
          <a:prstGeom prst="rect">
            <a:avLst/>
          </a:prstGeom>
          <a:noFill/>
          <a:ln>
            <a:noFill/>
          </a:ln>
        </p:spPr>
      </p:pic>
      <p:pic>
        <p:nvPicPr>
          <p:cNvPr id="86" name="Google Shape;86;p15"/>
          <p:cNvPicPr preferRelativeResize="0"/>
          <p:nvPr/>
        </p:nvPicPr>
        <p:blipFill>
          <a:blip r:embed="rId8">
            <a:alphaModFix/>
          </a:blip>
          <a:stretch>
            <a:fillRect/>
          </a:stretch>
        </p:blipFill>
        <p:spPr>
          <a:xfrm>
            <a:off x="6992575" y="1967850"/>
            <a:ext cx="288500" cy="288500"/>
          </a:xfrm>
          <a:prstGeom prst="rect">
            <a:avLst/>
          </a:prstGeom>
          <a:noFill/>
          <a:ln>
            <a:noFill/>
          </a:ln>
        </p:spPr>
      </p:pic>
      <p:pic>
        <p:nvPicPr>
          <p:cNvPr id="87" name="Google Shape;87;p15"/>
          <p:cNvPicPr preferRelativeResize="0"/>
          <p:nvPr/>
        </p:nvPicPr>
        <p:blipFill>
          <a:blip r:embed="rId8">
            <a:alphaModFix/>
          </a:blip>
          <a:stretch>
            <a:fillRect/>
          </a:stretch>
        </p:blipFill>
        <p:spPr>
          <a:xfrm>
            <a:off x="4716575" y="3150100"/>
            <a:ext cx="288500" cy="288500"/>
          </a:xfrm>
          <a:prstGeom prst="rect">
            <a:avLst/>
          </a:prstGeom>
          <a:noFill/>
          <a:ln>
            <a:noFill/>
          </a:ln>
        </p:spPr>
      </p:pic>
      <p:pic>
        <p:nvPicPr>
          <p:cNvPr id="88" name="Google Shape;88;p15"/>
          <p:cNvPicPr preferRelativeResize="0"/>
          <p:nvPr/>
        </p:nvPicPr>
        <p:blipFill>
          <a:blip r:embed="rId8">
            <a:alphaModFix/>
          </a:blip>
          <a:stretch>
            <a:fillRect/>
          </a:stretch>
        </p:blipFill>
        <p:spPr>
          <a:xfrm>
            <a:off x="970050" y="3150100"/>
            <a:ext cx="288500" cy="288500"/>
          </a:xfrm>
          <a:prstGeom prst="rect">
            <a:avLst/>
          </a:prstGeom>
          <a:noFill/>
          <a:ln>
            <a:noFill/>
          </a:ln>
        </p:spPr>
      </p:pic>
      <p:pic>
        <p:nvPicPr>
          <p:cNvPr id="89" name="Google Shape;89;p15"/>
          <p:cNvPicPr preferRelativeResize="0"/>
          <p:nvPr/>
        </p:nvPicPr>
        <p:blipFill>
          <a:blip r:embed="rId8">
            <a:alphaModFix/>
          </a:blip>
          <a:stretch>
            <a:fillRect/>
          </a:stretch>
        </p:blipFill>
        <p:spPr>
          <a:xfrm>
            <a:off x="3288750" y="1967850"/>
            <a:ext cx="288500" cy="288500"/>
          </a:xfrm>
          <a:prstGeom prst="rect">
            <a:avLst/>
          </a:prstGeom>
          <a:noFill/>
          <a:ln>
            <a:noFill/>
          </a:ln>
        </p:spPr>
      </p:pic>
      <p:pic>
        <p:nvPicPr>
          <p:cNvPr id="90" name="Google Shape;90;p15"/>
          <p:cNvPicPr preferRelativeResize="0"/>
          <p:nvPr/>
        </p:nvPicPr>
        <p:blipFill rotWithShape="1">
          <a:blip r:embed="rId7">
            <a:alphaModFix/>
          </a:blip>
          <a:srcRect b="0" l="0" r="0" t="0"/>
          <a:stretch/>
        </p:blipFill>
        <p:spPr>
          <a:xfrm>
            <a:off x="1911955" y="3174609"/>
            <a:ext cx="239475" cy="239475"/>
          </a:xfrm>
          <a:prstGeom prst="rect">
            <a:avLst/>
          </a:prstGeom>
          <a:noFill/>
          <a:ln>
            <a:noFill/>
          </a:ln>
        </p:spPr>
      </p:pic>
      <p:pic>
        <p:nvPicPr>
          <p:cNvPr id="91" name="Google Shape;91;p15"/>
          <p:cNvPicPr preferRelativeResize="0"/>
          <p:nvPr/>
        </p:nvPicPr>
        <p:blipFill rotWithShape="1">
          <a:blip r:embed="rId7">
            <a:alphaModFix/>
          </a:blip>
          <a:srcRect b="0" l="0" r="0" t="0"/>
          <a:stretch/>
        </p:blipFill>
        <p:spPr>
          <a:xfrm>
            <a:off x="4230655" y="1992372"/>
            <a:ext cx="239475" cy="239475"/>
          </a:xfrm>
          <a:prstGeom prst="rect">
            <a:avLst/>
          </a:prstGeom>
          <a:noFill/>
          <a:ln>
            <a:noFill/>
          </a:ln>
        </p:spPr>
      </p:pic>
      <p:pic>
        <p:nvPicPr>
          <p:cNvPr id="92" name="Google Shape;92;p15"/>
          <p:cNvPicPr preferRelativeResize="0"/>
          <p:nvPr/>
        </p:nvPicPr>
        <p:blipFill rotWithShape="1">
          <a:blip r:embed="rId7">
            <a:alphaModFix/>
          </a:blip>
          <a:srcRect b="0" l="0" r="0" t="0"/>
          <a:stretch/>
        </p:blipFill>
        <p:spPr>
          <a:xfrm>
            <a:off x="5611618" y="3150109"/>
            <a:ext cx="239475" cy="239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2"/>
          <p:cNvSpPr txBox="1"/>
          <p:nvPr/>
        </p:nvSpPr>
        <p:spPr>
          <a:xfrm>
            <a:off x="235325" y="946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responsibly own a firearm?</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pic>
        <p:nvPicPr>
          <p:cNvPr id="490" name="Google Shape;490;p42"/>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491" name="Google Shape;491;p42"/>
          <p:cNvSpPr/>
          <p:nvPr/>
        </p:nvSpPr>
        <p:spPr>
          <a:xfrm>
            <a:off x="217800" y="729050"/>
            <a:ext cx="20643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Safe Storage</a:t>
            </a:r>
            <a:endParaRPr b="1" sz="2000"/>
          </a:p>
        </p:txBody>
      </p:sp>
      <p:sp>
        <p:nvSpPr>
          <p:cNvPr id="492" name="Google Shape;492;p42"/>
          <p:cNvSpPr/>
          <p:nvPr/>
        </p:nvSpPr>
        <p:spPr>
          <a:xfrm>
            <a:off x="2432495" y="729050"/>
            <a:ext cx="20643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Safe Handling</a:t>
            </a:r>
            <a:endParaRPr b="1" sz="2000"/>
          </a:p>
        </p:txBody>
      </p:sp>
      <p:sp>
        <p:nvSpPr>
          <p:cNvPr id="493" name="Google Shape;493;p42"/>
          <p:cNvSpPr/>
          <p:nvPr/>
        </p:nvSpPr>
        <p:spPr>
          <a:xfrm>
            <a:off x="6861903" y="729050"/>
            <a:ext cx="20643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Regular Practice</a:t>
            </a:r>
            <a:endParaRPr b="1" sz="2000"/>
          </a:p>
        </p:txBody>
      </p:sp>
      <p:sp>
        <p:nvSpPr>
          <p:cNvPr id="494" name="Google Shape;494;p42"/>
          <p:cNvSpPr/>
          <p:nvPr/>
        </p:nvSpPr>
        <p:spPr>
          <a:xfrm>
            <a:off x="4647200" y="729050"/>
            <a:ext cx="20643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Safe Mindset</a:t>
            </a:r>
            <a:endParaRPr b="1" sz="2000"/>
          </a:p>
        </p:txBody>
      </p:sp>
      <p:sp>
        <p:nvSpPr>
          <p:cNvPr id="495" name="Google Shape;495;p42"/>
          <p:cNvSpPr/>
          <p:nvPr/>
        </p:nvSpPr>
        <p:spPr>
          <a:xfrm>
            <a:off x="217800" y="1677975"/>
            <a:ext cx="2064300" cy="32661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I will secure my firearm in a secure, locked place accessible only to myself.</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will ensure that I maintain sole custody of the means of access to my firearm and ammunition.</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will openly discuss safety rules and my safe storage choices with people in my home.</a:t>
            </a:r>
            <a:endParaRPr sz="1200"/>
          </a:p>
        </p:txBody>
      </p:sp>
      <p:sp>
        <p:nvSpPr>
          <p:cNvPr id="496" name="Google Shape;496;p42"/>
          <p:cNvSpPr/>
          <p:nvPr/>
        </p:nvSpPr>
        <p:spPr>
          <a:xfrm>
            <a:off x="2432500" y="1677975"/>
            <a:ext cx="2064300" cy="32661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a:p>
            <a:pPr indent="0" lvl="0" marL="0" rtl="0" algn="l">
              <a:spcBef>
                <a:spcPts val="0"/>
              </a:spcBef>
              <a:spcAft>
                <a:spcPts val="0"/>
              </a:spcAft>
              <a:buNone/>
            </a:pPr>
            <a:r>
              <a:t/>
            </a:r>
            <a:endParaRPr sz="1100"/>
          </a:p>
          <a:p>
            <a:pPr indent="0" lvl="0" marL="0" rtl="0" algn="l">
              <a:spcBef>
                <a:spcPts val="0"/>
              </a:spcBef>
              <a:spcAft>
                <a:spcPts val="0"/>
              </a:spcAft>
              <a:buNone/>
            </a:pPr>
            <a:r>
              <a:rPr lang="en" sz="1100"/>
              <a:t>I will treat all firearms as though they are loaded until I have verified otherwise.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I will never aim a loaded or unverified firearm at anything I do not intend to shoot.</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I will keep my finger off the trigger at all times except when ready to fire.</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I take </a:t>
            </a:r>
            <a:r>
              <a:rPr lang="en" sz="1100"/>
              <a:t>responsibility</a:t>
            </a:r>
            <a:r>
              <a:rPr lang="en" sz="1100"/>
              <a:t> for the trajectory of every shot I fire.</a:t>
            </a:r>
            <a:endParaRPr sz="11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497" name="Google Shape;497;p42"/>
          <p:cNvSpPr/>
          <p:nvPr/>
        </p:nvSpPr>
        <p:spPr>
          <a:xfrm>
            <a:off x="4647200" y="1677975"/>
            <a:ext cx="2064300" cy="32661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I know that a firearm is not a totem.</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 firearm is a weapon, it is a tool, and it is a responsibility.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A firearm is not a sign of strength or of weakness.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am not a sheepdog. I am not an avenger. I am a citizen in community.</a:t>
            </a:r>
            <a:endParaRPr sz="1200"/>
          </a:p>
        </p:txBody>
      </p:sp>
      <p:sp>
        <p:nvSpPr>
          <p:cNvPr id="498" name="Google Shape;498;p42"/>
          <p:cNvSpPr/>
          <p:nvPr/>
        </p:nvSpPr>
        <p:spPr>
          <a:xfrm>
            <a:off x="6861900" y="1677975"/>
            <a:ext cx="2064300" cy="32661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t>I will commit to practicing regularly.</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will commit to seeking additional training.</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will commit to self-improvement.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will commit to practicing related skills.</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will seek out guidance and advice.</a:t>
            </a:r>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43"/>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504" name="Google Shape;504;p43"/>
          <p:cNvSpPr txBox="1"/>
          <p:nvPr/>
        </p:nvSpPr>
        <p:spPr>
          <a:xfrm>
            <a:off x="235325" y="94650"/>
            <a:ext cx="6953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responsibly own a firearm (pt. II)?</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505" name="Google Shape;505;p43"/>
          <p:cNvSpPr/>
          <p:nvPr/>
        </p:nvSpPr>
        <p:spPr>
          <a:xfrm>
            <a:off x="598800" y="1176725"/>
            <a:ext cx="22980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CARDIO</a:t>
            </a:r>
            <a:endParaRPr b="1" sz="2000"/>
          </a:p>
        </p:txBody>
      </p:sp>
      <p:sp>
        <p:nvSpPr>
          <p:cNvPr id="506" name="Google Shape;506;p43"/>
          <p:cNvSpPr/>
          <p:nvPr/>
        </p:nvSpPr>
        <p:spPr>
          <a:xfrm>
            <a:off x="3423008" y="1176725"/>
            <a:ext cx="22980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COMMUNITY</a:t>
            </a:r>
            <a:endParaRPr b="1" sz="2000"/>
          </a:p>
        </p:txBody>
      </p:sp>
      <p:sp>
        <p:nvSpPr>
          <p:cNvPr id="507" name="Google Shape;507;p43"/>
          <p:cNvSpPr/>
          <p:nvPr/>
        </p:nvSpPr>
        <p:spPr>
          <a:xfrm>
            <a:off x="6247203" y="1176725"/>
            <a:ext cx="22980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FIRST AID</a:t>
            </a:r>
            <a:endParaRPr b="1" sz="2000"/>
          </a:p>
        </p:txBody>
      </p:sp>
      <p:sp>
        <p:nvSpPr>
          <p:cNvPr id="508" name="Google Shape;508;p43"/>
          <p:cNvSpPr/>
          <p:nvPr/>
        </p:nvSpPr>
        <p:spPr>
          <a:xfrm>
            <a:off x="220925" y="2143400"/>
            <a:ext cx="2298000" cy="27432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t>To the degree that you are able, </a:t>
            </a:r>
            <a:r>
              <a:rPr b="1" lang="en" sz="1500"/>
              <a:t>please work to maintain your health.</a:t>
            </a:r>
            <a:r>
              <a:rPr lang="en" sz="1500"/>
              <a:t> Every physical skill suffers under stress.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i="1" lang="en" sz="1500"/>
              <a:t>Especially shooting.</a:t>
            </a:r>
            <a:endParaRPr i="1" sz="1500"/>
          </a:p>
        </p:txBody>
      </p:sp>
      <p:sp>
        <p:nvSpPr>
          <p:cNvPr id="509" name="Google Shape;509;p43"/>
          <p:cNvSpPr/>
          <p:nvPr/>
        </p:nvSpPr>
        <p:spPr>
          <a:xfrm>
            <a:off x="598800" y="614750"/>
            <a:ext cx="7946400" cy="414600"/>
          </a:xfrm>
          <a:prstGeom prst="round2DiagRect">
            <a:avLst>
              <a:gd fmla="val 16667" name="adj1"/>
              <a:gd fmla="val 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A FIREARM IS ONE PART OF THE LARGER PICTURE</a:t>
            </a:r>
            <a:endParaRPr b="1" sz="2000"/>
          </a:p>
        </p:txBody>
      </p:sp>
      <p:sp>
        <p:nvSpPr>
          <p:cNvPr id="510" name="Google Shape;510;p43"/>
          <p:cNvSpPr/>
          <p:nvPr/>
        </p:nvSpPr>
        <p:spPr>
          <a:xfrm>
            <a:off x="2750425" y="2086600"/>
            <a:ext cx="3624300" cy="27432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t>We are all in this together. </a:t>
            </a:r>
            <a:r>
              <a:rPr lang="en" sz="1500"/>
              <a:t>All of us.</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Find your people. Expand your sense of who your people are. Talk to your neighbors. Work together. “We protect us” is more than a motto.</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b="1" lang="en" sz="1500"/>
              <a:t>All for each other, and none above.</a:t>
            </a:r>
            <a:endParaRPr b="1" sz="1500"/>
          </a:p>
        </p:txBody>
      </p:sp>
      <p:sp>
        <p:nvSpPr>
          <p:cNvPr id="511" name="Google Shape;511;p43"/>
          <p:cNvSpPr/>
          <p:nvPr/>
        </p:nvSpPr>
        <p:spPr>
          <a:xfrm>
            <a:off x="6606225" y="2086600"/>
            <a:ext cx="2298000" cy="27432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500"/>
              <a:t>If you’re training how to put holes in people, </a:t>
            </a:r>
            <a:r>
              <a:rPr b="1" lang="en" sz="1500"/>
              <a:t>you need to know how to plug them.</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First Aid, CPR/AED and Stop the Bleed trainings are readily accessible and </a:t>
            </a:r>
            <a:r>
              <a:rPr b="1" lang="en" sz="1500"/>
              <a:t>vitally useful.</a:t>
            </a:r>
            <a:endParaRPr b="1" sz="15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pic>
        <p:nvPicPr>
          <p:cNvPr id="516" name="Google Shape;516;p44"/>
          <p:cNvPicPr preferRelativeResize="0"/>
          <p:nvPr/>
        </p:nvPicPr>
        <p:blipFill rotWithShape="1">
          <a:blip r:embed="rId3">
            <a:alphaModFix amt="20000"/>
          </a:blip>
          <a:srcRect b="21183" l="0" r="0" t="22567"/>
          <a:stretch/>
        </p:blipFill>
        <p:spPr>
          <a:xfrm>
            <a:off x="0" y="0"/>
            <a:ext cx="9144000" cy="5143500"/>
          </a:xfrm>
          <a:prstGeom prst="rect">
            <a:avLst/>
          </a:prstGeom>
          <a:noFill/>
          <a:ln>
            <a:noFill/>
          </a:ln>
        </p:spPr>
      </p:pic>
      <p:sp>
        <p:nvSpPr>
          <p:cNvPr id="517" name="Google Shape;517;p44"/>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safely store a firearm?</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518" name="Google Shape;518;p44"/>
          <p:cNvSpPr/>
          <p:nvPr/>
        </p:nvSpPr>
        <p:spPr>
          <a:xfrm rot="-5400000">
            <a:off x="4112700" y="149975"/>
            <a:ext cx="918600" cy="7967700"/>
          </a:xfrm>
          <a:prstGeom prst="downArrow">
            <a:avLst>
              <a:gd fmla="val 50000" name="adj1"/>
              <a:gd fmla="val 50000" name="adj2"/>
            </a:avLst>
          </a:prstGeom>
          <a:gradFill>
            <a:gsLst>
              <a:gs pos="0">
                <a:srgbClr val="5B0F00"/>
              </a:gs>
              <a:gs pos="100000">
                <a:srgbClr val="B6D7A8"/>
              </a:gs>
              <a:gs pos="100000">
                <a:srgbClr val="737373"/>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9" name="Google Shape;519;p44"/>
          <p:cNvSpPr txBox="1"/>
          <p:nvPr/>
        </p:nvSpPr>
        <p:spPr>
          <a:xfrm>
            <a:off x="972525" y="3941075"/>
            <a:ext cx="6928200" cy="3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LEAST SECURE -  -  -  -  -  -  -  -  -  -  -  -  -  -  -  -  MOST SECURE</a:t>
            </a:r>
            <a:endParaRPr sz="1800">
              <a:solidFill>
                <a:schemeClr val="lt1"/>
              </a:solidFill>
            </a:endParaRPr>
          </a:p>
        </p:txBody>
      </p:sp>
      <p:pic>
        <p:nvPicPr>
          <p:cNvPr id="520" name="Google Shape;520;p44"/>
          <p:cNvPicPr preferRelativeResize="0"/>
          <p:nvPr/>
        </p:nvPicPr>
        <p:blipFill>
          <a:blip r:embed="rId4">
            <a:alphaModFix/>
          </a:blip>
          <a:stretch>
            <a:fillRect/>
          </a:stretch>
        </p:blipFill>
        <p:spPr>
          <a:xfrm>
            <a:off x="6577800" y="553325"/>
            <a:ext cx="1978050" cy="2259274"/>
          </a:xfrm>
          <a:prstGeom prst="rect">
            <a:avLst/>
          </a:prstGeom>
          <a:noFill/>
          <a:ln>
            <a:noFill/>
          </a:ln>
        </p:spPr>
      </p:pic>
      <p:sp>
        <p:nvSpPr>
          <p:cNvPr id="521" name="Google Shape;521;p44"/>
          <p:cNvSpPr txBox="1"/>
          <p:nvPr/>
        </p:nvSpPr>
        <p:spPr>
          <a:xfrm>
            <a:off x="6653500" y="2926200"/>
            <a:ext cx="1902300" cy="9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-Full-Size Gun Safe</a:t>
            </a:r>
            <a:endParaRPr sz="1500">
              <a:solidFill>
                <a:schemeClr val="dk1"/>
              </a:solidFill>
            </a:endParaRPr>
          </a:p>
          <a:p>
            <a:pPr indent="0" lvl="0" marL="0" rtl="0" algn="l">
              <a:spcBef>
                <a:spcPts val="0"/>
              </a:spcBef>
              <a:spcAft>
                <a:spcPts val="0"/>
              </a:spcAft>
              <a:buNone/>
            </a:pPr>
            <a:r>
              <a:rPr b="1" lang="en" sz="1500">
                <a:solidFill>
                  <a:schemeClr val="dk1"/>
                </a:solidFill>
              </a:rPr>
              <a:t>++</a:t>
            </a:r>
            <a:r>
              <a:rPr lang="en" sz="1500">
                <a:solidFill>
                  <a:schemeClr val="dk1"/>
                </a:solidFill>
              </a:rPr>
              <a:t>Bolted to foundation</a:t>
            </a:r>
            <a:endParaRPr sz="1500">
              <a:solidFill>
                <a:schemeClr val="dk1"/>
              </a:solidFill>
            </a:endParaRPr>
          </a:p>
        </p:txBody>
      </p:sp>
      <p:pic>
        <p:nvPicPr>
          <p:cNvPr id="522" name="Google Shape;522;p44"/>
          <p:cNvPicPr preferRelativeResize="0"/>
          <p:nvPr/>
        </p:nvPicPr>
        <p:blipFill>
          <a:blip r:embed="rId5">
            <a:alphaModFix/>
          </a:blip>
          <a:stretch>
            <a:fillRect/>
          </a:stretch>
        </p:blipFill>
        <p:spPr>
          <a:xfrm>
            <a:off x="676049" y="666925"/>
            <a:ext cx="1318462" cy="2259274"/>
          </a:xfrm>
          <a:prstGeom prst="rect">
            <a:avLst/>
          </a:prstGeom>
          <a:noFill/>
          <a:ln>
            <a:noFill/>
          </a:ln>
        </p:spPr>
      </p:pic>
      <p:sp>
        <p:nvSpPr>
          <p:cNvPr id="523" name="Google Shape;523;p44"/>
          <p:cNvSpPr txBox="1"/>
          <p:nvPr/>
        </p:nvSpPr>
        <p:spPr>
          <a:xfrm>
            <a:off x="588150" y="2926200"/>
            <a:ext cx="1318500" cy="9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-Glassfront </a:t>
            </a:r>
            <a:endParaRPr sz="1500">
              <a:solidFill>
                <a:schemeClr val="dk1"/>
              </a:solidFill>
            </a:endParaRPr>
          </a:p>
          <a:p>
            <a:pPr indent="0" lvl="0" marL="0" rtl="0" algn="l">
              <a:spcBef>
                <a:spcPts val="0"/>
              </a:spcBef>
              <a:spcAft>
                <a:spcPts val="0"/>
              </a:spcAft>
              <a:buNone/>
            </a:pPr>
            <a:r>
              <a:rPr lang="en" sz="1500">
                <a:solidFill>
                  <a:schemeClr val="dk1"/>
                </a:solidFill>
              </a:rPr>
              <a:t>Cabinet</a:t>
            </a:r>
            <a:endParaRPr sz="1500">
              <a:solidFill>
                <a:schemeClr val="dk1"/>
              </a:solidFill>
            </a:endParaRPr>
          </a:p>
        </p:txBody>
      </p:sp>
      <p:pic>
        <p:nvPicPr>
          <p:cNvPr id="524" name="Google Shape;524;p44"/>
          <p:cNvPicPr preferRelativeResize="0"/>
          <p:nvPr/>
        </p:nvPicPr>
        <p:blipFill rotWithShape="1">
          <a:blip r:embed="rId6">
            <a:alphaModFix/>
          </a:blip>
          <a:srcRect b="0" l="13112" r="13471" t="0"/>
          <a:stretch/>
        </p:blipFill>
        <p:spPr>
          <a:xfrm>
            <a:off x="4819925" y="553325"/>
            <a:ext cx="1658590" cy="2259276"/>
          </a:xfrm>
          <a:prstGeom prst="rect">
            <a:avLst/>
          </a:prstGeom>
          <a:noFill/>
          <a:ln>
            <a:noFill/>
          </a:ln>
        </p:spPr>
      </p:pic>
      <p:sp>
        <p:nvSpPr>
          <p:cNvPr id="525" name="Google Shape;525;p44"/>
          <p:cNvSpPr txBox="1"/>
          <p:nvPr/>
        </p:nvSpPr>
        <p:spPr>
          <a:xfrm>
            <a:off x="4819925" y="2926200"/>
            <a:ext cx="1902300" cy="9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-Metal gun </a:t>
            </a:r>
            <a:br>
              <a:rPr lang="en" sz="1500">
                <a:solidFill>
                  <a:schemeClr val="dk1"/>
                </a:solidFill>
              </a:rPr>
            </a:br>
            <a:r>
              <a:rPr lang="en" sz="1500">
                <a:solidFill>
                  <a:schemeClr val="dk1"/>
                </a:solidFill>
              </a:rPr>
              <a:t>cabinet</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pic>
        <p:nvPicPr>
          <p:cNvPr id="526" name="Google Shape;526;p44"/>
          <p:cNvPicPr preferRelativeResize="0"/>
          <p:nvPr/>
        </p:nvPicPr>
        <p:blipFill>
          <a:blip r:embed="rId7">
            <a:alphaModFix/>
          </a:blip>
          <a:stretch>
            <a:fillRect/>
          </a:stretch>
        </p:blipFill>
        <p:spPr>
          <a:xfrm>
            <a:off x="3260113" y="666913"/>
            <a:ext cx="1259950" cy="1259950"/>
          </a:xfrm>
          <a:prstGeom prst="rect">
            <a:avLst/>
          </a:prstGeom>
          <a:noFill/>
          <a:ln>
            <a:noFill/>
          </a:ln>
        </p:spPr>
      </p:pic>
      <p:pic>
        <p:nvPicPr>
          <p:cNvPr id="527" name="Google Shape;527;p44"/>
          <p:cNvPicPr preferRelativeResize="0"/>
          <p:nvPr/>
        </p:nvPicPr>
        <p:blipFill>
          <a:blip r:embed="rId8">
            <a:alphaModFix/>
          </a:blip>
          <a:stretch>
            <a:fillRect/>
          </a:stretch>
        </p:blipFill>
        <p:spPr>
          <a:xfrm>
            <a:off x="2461795" y="2424663"/>
            <a:ext cx="1445951" cy="1060375"/>
          </a:xfrm>
          <a:prstGeom prst="rect">
            <a:avLst/>
          </a:prstGeom>
          <a:noFill/>
          <a:ln>
            <a:noFill/>
          </a:ln>
        </p:spPr>
      </p:pic>
      <p:sp>
        <p:nvSpPr>
          <p:cNvPr id="528" name="Google Shape;528;p44"/>
          <p:cNvSpPr txBox="1"/>
          <p:nvPr/>
        </p:nvSpPr>
        <p:spPr>
          <a:xfrm>
            <a:off x="3201575" y="1926875"/>
            <a:ext cx="13185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-Trigger lock</a:t>
            </a:r>
            <a:endParaRPr sz="1500">
              <a:solidFill>
                <a:schemeClr val="dk1"/>
              </a:solidFill>
            </a:endParaRPr>
          </a:p>
        </p:txBody>
      </p:sp>
      <p:sp>
        <p:nvSpPr>
          <p:cNvPr id="529" name="Google Shape;529;p44"/>
          <p:cNvSpPr txBox="1"/>
          <p:nvPr/>
        </p:nvSpPr>
        <p:spPr>
          <a:xfrm>
            <a:off x="2525525" y="3519650"/>
            <a:ext cx="13185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-Lockbox</a:t>
            </a:r>
            <a:endParaRPr sz="1500">
              <a:solidFill>
                <a:schemeClr val="dk1"/>
              </a:solidFill>
            </a:endParaRPr>
          </a:p>
        </p:txBody>
      </p:sp>
      <p:sp>
        <p:nvSpPr>
          <p:cNvPr id="530" name="Google Shape;530;p44"/>
          <p:cNvSpPr txBox="1"/>
          <p:nvPr/>
        </p:nvSpPr>
        <p:spPr>
          <a:xfrm>
            <a:off x="785325" y="4422850"/>
            <a:ext cx="7302600" cy="30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500">
                <a:solidFill>
                  <a:schemeClr val="dk1"/>
                </a:solidFill>
              </a:rPr>
              <a:t>*”Secure” here meaning “how difficult is it for a person to casually access a functional firearm stored using this method.” All pictured methods vary widely.  </a:t>
            </a:r>
            <a:endParaRPr i="1" sz="15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p45"/>
          <p:cNvPicPr preferRelativeResize="0"/>
          <p:nvPr/>
        </p:nvPicPr>
        <p:blipFill rotWithShape="1">
          <a:blip r:embed="rId3">
            <a:alphaModFix amt="20000"/>
          </a:blip>
          <a:srcRect b="21183" l="0" r="0" t="22567"/>
          <a:stretch/>
        </p:blipFill>
        <p:spPr>
          <a:xfrm>
            <a:off x="0" y="0"/>
            <a:ext cx="9144000" cy="5143500"/>
          </a:xfrm>
          <a:prstGeom prst="rect">
            <a:avLst/>
          </a:prstGeom>
          <a:noFill/>
          <a:ln>
            <a:noFill/>
          </a:ln>
        </p:spPr>
      </p:pic>
      <p:sp>
        <p:nvSpPr>
          <p:cNvPr id="536" name="Google Shape;536;p45"/>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safely store a firearm? (pt. 2)</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537" name="Google Shape;537;p45"/>
          <p:cNvSpPr/>
          <p:nvPr/>
        </p:nvSpPr>
        <p:spPr>
          <a:xfrm>
            <a:off x="881050" y="1341375"/>
            <a:ext cx="23466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Children in Home</a:t>
            </a:r>
            <a:endParaRPr b="1" sz="2000"/>
          </a:p>
        </p:txBody>
      </p:sp>
      <p:sp>
        <p:nvSpPr>
          <p:cNvPr id="538" name="Google Shape;538;p45"/>
          <p:cNvSpPr/>
          <p:nvPr/>
        </p:nvSpPr>
        <p:spPr>
          <a:xfrm>
            <a:off x="3398689" y="1341375"/>
            <a:ext cx="23466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Theft Prevention</a:t>
            </a:r>
            <a:endParaRPr b="1" sz="2000"/>
          </a:p>
        </p:txBody>
      </p:sp>
      <p:sp>
        <p:nvSpPr>
          <p:cNvPr id="539" name="Google Shape;539;p45"/>
          <p:cNvSpPr/>
          <p:nvPr/>
        </p:nvSpPr>
        <p:spPr>
          <a:xfrm>
            <a:off x="5916339" y="1341375"/>
            <a:ext cx="2346600" cy="8193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Personal Safety / Mental Health</a:t>
            </a:r>
            <a:endParaRPr b="1" sz="2000"/>
          </a:p>
        </p:txBody>
      </p:sp>
      <p:sp>
        <p:nvSpPr>
          <p:cNvPr id="540" name="Google Shape;540;p45"/>
          <p:cNvSpPr/>
          <p:nvPr/>
        </p:nvSpPr>
        <p:spPr>
          <a:xfrm>
            <a:off x="598800" y="730100"/>
            <a:ext cx="7946400" cy="414600"/>
          </a:xfrm>
          <a:prstGeom prst="round2DiagRect">
            <a:avLst>
              <a:gd fmla="val 16667" name="adj1"/>
              <a:gd fmla="val 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t>What are your specific storage concerns?</a:t>
            </a:r>
            <a:endParaRPr b="1" sz="2000"/>
          </a:p>
        </p:txBody>
      </p:sp>
      <p:sp>
        <p:nvSpPr>
          <p:cNvPr id="541" name="Google Shape;541;p45"/>
          <p:cNvSpPr/>
          <p:nvPr/>
        </p:nvSpPr>
        <p:spPr>
          <a:xfrm>
            <a:off x="1697200" y="2291200"/>
            <a:ext cx="714300" cy="680400"/>
          </a:xfrm>
          <a:prstGeom prst="down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2" name="Google Shape;542;p45"/>
          <p:cNvSpPr/>
          <p:nvPr/>
        </p:nvSpPr>
        <p:spPr>
          <a:xfrm>
            <a:off x="4214850" y="2291200"/>
            <a:ext cx="714300" cy="680400"/>
          </a:xfrm>
          <a:prstGeom prst="down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3" name="Google Shape;543;p45"/>
          <p:cNvSpPr/>
          <p:nvPr/>
        </p:nvSpPr>
        <p:spPr>
          <a:xfrm>
            <a:off x="6732500" y="2291200"/>
            <a:ext cx="714300" cy="680400"/>
          </a:xfrm>
          <a:prstGeom prst="down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4" name="Google Shape;544;p45"/>
          <p:cNvSpPr/>
          <p:nvPr/>
        </p:nvSpPr>
        <p:spPr>
          <a:xfrm>
            <a:off x="216950" y="3102125"/>
            <a:ext cx="2760600" cy="16542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Ammunition stored and locked separately</a:t>
            </a:r>
            <a:endParaRPr sz="1500"/>
          </a:p>
          <a:p>
            <a:pPr indent="-323850" lvl="0" marL="457200" rtl="0" algn="l">
              <a:spcBef>
                <a:spcPts val="0"/>
              </a:spcBef>
              <a:spcAft>
                <a:spcPts val="0"/>
              </a:spcAft>
              <a:buSzPts val="1500"/>
              <a:buChar char="●"/>
            </a:pPr>
            <a:r>
              <a:rPr lang="en" sz="1500"/>
              <a:t>Functional locks (trigger cables) helpful</a:t>
            </a:r>
            <a:endParaRPr sz="1500"/>
          </a:p>
          <a:p>
            <a:pPr indent="-323850" lvl="0" marL="457200" rtl="0" algn="l">
              <a:spcBef>
                <a:spcPts val="0"/>
              </a:spcBef>
              <a:spcAft>
                <a:spcPts val="0"/>
              </a:spcAft>
              <a:buSzPts val="1500"/>
              <a:buChar char="●"/>
            </a:pPr>
            <a:r>
              <a:rPr lang="en" sz="1500"/>
              <a:t>Keyed locks, keys secure and secret.</a:t>
            </a:r>
            <a:endParaRPr sz="1500"/>
          </a:p>
        </p:txBody>
      </p:sp>
      <p:sp>
        <p:nvSpPr>
          <p:cNvPr id="545" name="Google Shape;545;p45"/>
          <p:cNvSpPr/>
          <p:nvPr/>
        </p:nvSpPr>
        <p:spPr>
          <a:xfrm>
            <a:off x="6166450" y="3102125"/>
            <a:ext cx="2760600" cy="16542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Ammunition stored and locked separately</a:t>
            </a:r>
            <a:endParaRPr sz="1500"/>
          </a:p>
          <a:p>
            <a:pPr indent="-323850" lvl="0" marL="457200" rtl="0" algn="l">
              <a:spcBef>
                <a:spcPts val="0"/>
              </a:spcBef>
              <a:spcAft>
                <a:spcPts val="0"/>
              </a:spcAft>
              <a:buSzPts val="1500"/>
              <a:buChar char="●"/>
            </a:pPr>
            <a:r>
              <a:rPr lang="en" sz="1500"/>
              <a:t>Keyed locks instead of combinations or </a:t>
            </a:r>
            <a:r>
              <a:rPr lang="en" sz="1500"/>
              <a:t>biometric</a:t>
            </a:r>
            <a:r>
              <a:rPr lang="en" sz="1500"/>
              <a:t> access (able to give keys to trusted person).</a:t>
            </a:r>
            <a:endParaRPr sz="1500"/>
          </a:p>
        </p:txBody>
      </p:sp>
      <p:sp>
        <p:nvSpPr>
          <p:cNvPr id="546" name="Google Shape;546;p45"/>
          <p:cNvSpPr/>
          <p:nvPr/>
        </p:nvSpPr>
        <p:spPr>
          <a:xfrm>
            <a:off x="3191700" y="3102125"/>
            <a:ext cx="2760600" cy="1654200"/>
          </a:xfrm>
          <a:prstGeom prst="round2DiagRect">
            <a:avLst>
              <a:gd fmla="val 16667" name="adj1"/>
              <a:gd fmla="val 0"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SzPts val="1500"/>
              <a:buChar char="●"/>
            </a:pPr>
            <a:r>
              <a:rPr lang="en" sz="1500"/>
              <a:t>Heavy safe ideal</a:t>
            </a:r>
            <a:endParaRPr sz="1500"/>
          </a:p>
          <a:p>
            <a:pPr indent="-323850" lvl="0" marL="457200" rtl="0" algn="l">
              <a:spcBef>
                <a:spcPts val="0"/>
              </a:spcBef>
              <a:spcAft>
                <a:spcPts val="0"/>
              </a:spcAft>
              <a:buSzPts val="1500"/>
              <a:buChar char="●"/>
            </a:pPr>
            <a:r>
              <a:rPr lang="en" sz="1500"/>
              <a:t>Bolted to foundation / supports / floor / furniture</a:t>
            </a:r>
            <a:endParaRPr sz="1500"/>
          </a:p>
          <a:p>
            <a:pPr indent="-323850" lvl="0" marL="457200" rtl="0" algn="l">
              <a:spcBef>
                <a:spcPts val="0"/>
              </a:spcBef>
              <a:spcAft>
                <a:spcPts val="0"/>
              </a:spcAft>
              <a:buSzPts val="1500"/>
              <a:buChar char="●"/>
            </a:pPr>
            <a:r>
              <a:rPr lang="en" sz="1500"/>
              <a:t>Combination lock preferred</a:t>
            </a:r>
            <a:endParaRPr sz="15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46"/>
          <p:cNvPicPr preferRelativeResize="0"/>
          <p:nvPr/>
        </p:nvPicPr>
        <p:blipFill rotWithShape="1">
          <a:blip r:embed="rId3">
            <a:alphaModFix amt="20000"/>
          </a:blip>
          <a:srcRect b="21183" l="0" r="0" t="22567"/>
          <a:stretch/>
        </p:blipFill>
        <p:spPr>
          <a:xfrm>
            <a:off x="0" y="0"/>
            <a:ext cx="9144000" cy="5143500"/>
          </a:xfrm>
          <a:prstGeom prst="rect">
            <a:avLst/>
          </a:prstGeom>
          <a:noFill/>
          <a:ln>
            <a:noFill/>
          </a:ln>
        </p:spPr>
      </p:pic>
      <p:sp>
        <p:nvSpPr>
          <p:cNvPr id="552" name="Google Shape;552;p46"/>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safely store a firearm? Pt. 3</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553" name="Google Shape;553;p46"/>
          <p:cNvSpPr txBox="1"/>
          <p:nvPr/>
        </p:nvSpPr>
        <p:spPr>
          <a:xfrm>
            <a:off x="2706613" y="533625"/>
            <a:ext cx="3662700" cy="57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solidFill>
                  <a:srgbClr val="980000"/>
                </a:solidFill>
              </a:rPr>
              <a:t>UNSAFE STORAGE</a:t>
            </a:r>
            <a:endParaRPr b="1" sz="2800">
              <a:solidFill>
                <a:srgbClr val="980000"/>
              </a:solidFill>
            </a:endParaRPr>
          </a:p>
        </p:txBody>
      </p:sp>
      <p:pic>
        <p:nvPicPr>
          <p:cNvPr id="554" name="Google Shape;554;p46"/>
          <p:cNvPicPr preferRelativeResize="0"/>
          <p:nvPr/>
        </p:nvPicPr>
        <p:blipFill rotWithShape="1">
          <a:blip r:embed="rId4">
            <a:alphaModFix/>
          </a:blip>
          <a:srcRect b="0" l="0" r="26470" t="0"/>
          <a:stretch/>
        </p:blipFill>
        <p:spPr>
          <a:xfrm>
            <a:off x="252901" y="760400"/>
            <a:ext cx="2019025" cy="1826050"/>
          </a:xfrm>
          <a:prstGeom prst="rect">
            <a:avLst/>
          </a:prstGeom>
          <a:noFill/>
          <a:ln>
            <a:noFill/>
          </a:ln>
        </p:spPr>
      </p:pic>
      <p:sp>
        <p:nvSpPr>
          <p:cNvPr id="555" name="Google Shape;555;p46"/>
          <p:cNvSpPr txBox="1"/>
          <p:nvPr/>
        </p:nvSpPr>
        <p:spPr>
          <a:xfrm>
            <a:off x="727888" y="2571750"/>
            <a:ext cx="13185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-Shoebox</a:t>
            </a:r>
            <a:endParaRPr sz="1500">
              <a:solidFill>
                <a:schemeClr val="dk1"/>
              </a:solidFill>
            </a:endParaRPr>
          </a:p>
        </p:txBody>
      </p:sp>
      <p:pic>
        <p:nvPicPr>
          <p:cNvPr id="556" name="Google Shape;556;p46"/>
          <p:cNvPicPr preferRelativeResize="0"/>
          <p:nvPr/>
        </p:nvPicPr>
        <p:blipFill>
          <a:blip r:embed="rId5">
            <a:alphaModFix/>
          </a:blip>
          <a:stretch>
            <a:fillRect/>
          </a:stretch>
        </p:blipFill>
        <p:spPr>
          <a:xfrm>
            <a:off x="188225" y="3034950"/>
            <a:ext cx="2397850" cy="1659324"/>
          </a:xfrm>
          <a:prstGeom prst="rect">
            <a:avLst/>
          </a:prstGeom>
          <a:noFill/>
          <a:ln>
            <a:noFill/>
          </a:ln>
        </p:spPr>
      </p:pic>
      <p:sp>
        <p:nvSpPr>
          <p:cNvPr id="557" name="Google Shape;557;p46"/>
          <p:cNvSpPr txBox="1"/>
          <p:nvPr/>
        </p:nvSpPr>
        <p:spPr>
          <a:xfrm>
            <a:off x="981400" y="4729200"/>
            <a:ext cx="8115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-Car</a:t>
            </a:r>
            <a:endParaRPr sz="1500">
              <a:solidFill>
                <a:schemeClr val="dk1"/>
              </a:solidFill>
            </a:endParaRPr>
          </a:p>
        </p:txBody>
      </p:sp>
      <p:pic>
        <p:nvPicPr>
          <p:cNvPr id="558" name="Google Shape;558;p46"/>
          <p:cNvPicPr preferRelativeResize="0"/>
          <p:nvPr/>
        </p:nvPicPr>
        <p:blipFill>
          <a:blip r:embed="rId6">
            <a:alphaModFix/>
          </a:blip>
          <a:stretch>
            <a:fillRect/>
          </a:stretch>
        </p:blipFill>
        <p:spPr>
          <a:xfrm>
            <a:off x="6804000" y="-12"/>
            <a:ext cx="2139675" cy="2139675"/>
          </a:xfrm>
          <a:prstGeom prst="rect">
            <a:avLst/>
          </a:prstGeom>
          <a:noFill/>
          <a:ln>
            <a:noFill/>
          </a:ln>
        </p:spPr>
      </p:pic>
      <p:sp>
        <p:nvSpPr>
          <p:cNvPr id="559" name="Google Shape;559;p46"/>
          <p:cNvSpPr txBox="1"/>
          <p:nvPr/>
        </p:nvSpPr>
        <p:spPr>
          <a:xfrm>
            <a:off x="6860676" y="2139675"/>
            <a:ext cx="2340000" cy="6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-Weird magnetic gimmicks</a:t>
            </a:r>
            <a:endParaRPr sz="1500">
              <a:solidFill>
                <a:schemeClr val="dk1"/>
              </a:solidFill>
            </a:endParaRPr>
          </a:p>
        </p:txBody>
      </p:sp>
      <p:pic>
        <p:nvPicPr>
          <p:cNvPr id="560" name="Google Shape;560;p46"/>
          <p:cNvPicPr preferRelativeResize="0"/>
          <p:nvPr/>
        </p:nvPicPr>
        <p:blipFill>
          <a:blip r:embed="rId7">
            <a:alphaModFix/>
          </a:blip>
          <a:stretch>
            <a:fillRect/>
          </a:stretch>
        </p:blipFill>
        <p:spPr>
          <a:xfrm>
            <a:off x="6932100" y="2858421"/>
            <a:ext cx="1883476" cy="1883474"/>
          </a:xfrm>
          <a:prstGeom prst="rect">
            <a:avLst/>
          </a:prstGeom>
          <a:noFill/>
          <a:ln>
            <a:noFill/>
          </a:ln>
        </p:spPr>
      </p:pic>
      <p:sp>
        <p:nvSpPr>
          <p:cNvPr id="561" name="Google Shape;561;p46"/>
          <p:cNvSpPr txBox="1"/>
          <p:nvPr/>
        </p:nvSpPr>
        <p:spPr>
          <a:xfrm>
            <a:off x="6932089" y="4729188"/>
            <a:ext cx="2340000" cy="65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-Bedside holster</a:t>
            </a:r>
            <a:endParaRPr sz="1500">
              <a:solidFill>
                <a:schemeClr val="dk1"/>
              </a:solidFill>
            </a:endParaRPr>
          </a:p>
        </p:txBody>
      </p:sp>
      <p:pic>
        <p:nvPicPr>
          <p:cNvPr id="562" name="Google Shape;562;p46"/>
          <p:cNvPicPr preferRelativeResize="0"/>
          <p:nvPr/>
        </p:nvPicPr>
        <p:blipFill>
          <a:blip r:embed="rId8">
            <a:alphaModFix/>
          </a:blip>
          <a:stretch>
            <a:fillRect/>
          </a:stretch>
        </p:blipFill>
        <p:spPr>
          <a:xfrm>
            <a:off x="2648631" y="1060975"/>
            <a:ext cx="2266144" cy="1510763"/>
          </a:xfrm>
          <a:prstGeom prst="rect">
            <a:avLst/>
          </a:prstGeom>
          <a:noFill/>
          <a:ln>
            <a:noFill/>
          </a:ln>
        </p:spPr>
      </p:pic>
      <p:sp>
        <p:nvSpPr>
          <p:cNvPr id="563" name="Google Shape;563;p46"/>
          <p:cNvSpPr txBox="1"/>
          <p:nvPr/>
        </p:nvSpPr>
        <p:spPr>
          <a:xfrm>
            <a:off x="2997700" y="2571750"/>
            <a:ext cx="13185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-Dresser</a:t>
            </a:r>
            <a:endParaRPr sz="1500">
              <a:solidFill>
                <a:schemeClr val="dk1"/>
              </a:solidFill>
            </a:endParaRPr>
          </a:p>
        </p:txBody>
      </p:sp>
      <p:pic>
        <p:nvPicPr>
          <p:cNvPr id="564" name="Google Shape;564;p46"/>
          <p:cNvPicPr preferRelativeResize="0"/>
          <p:nvPr/>
        </p:nvPicPr>
        <p:blipFill>
          <a:blip r:embed="rId9">
            <a:alphaModFix/>
          </a:blip>
          <a:stretch>
            <a:fillRect/>
          </a:stretch>
        </p:blipFill>
        <p:spPr>
          <a:xfrm>
            <a:off x="4097025" y="2755227"/>
            <a:ext cx="2487740" cy="1659324"/>
          </a:xfrm>
          <a:prstGeom prst="rect">
            <a:avLst/>
          </a:prstGeom>
          <a:noFill/>
          <a:ln>
            <a:noFill/>
          </a:ln>
        </p:spPr>
      </p:pic>
      <p:sp>
        <p:nvSpPr>
          <p:cNvPr id="565" name="Google Shape;565;p46"/>
          <p:cNvSpPr txBox="1"/>
          <p:nvPr/>
        </p:nvSpPr>
        <p:spPr>
          <a:xfrm>
            <a:off x="4419000" y="4494675"/>
            <a:ext cx="20190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-Under your pillow??</a:t>
            </a:r>
            <a:endParaRPr sz="1500">
              <a:solidFill>
                <a:schemeClr val="dk1"/>
              </a:solidFill>
            </a:endParaRPr>
          </a:p>
        </p:txBody>
      </p:sp>
      <p:cxnSp>
        <p:nvCxnSpPr>
          <p:cNvPr id="566" name="Google Shape;566;p46"/>
          <p:cNvCxnSpPr>
            <a:endCxn id="553" idx="1"/>
          </p:cNvCxnSpPr>
          <p:nvPr/>
        </p:nvCxnSpPr>
        <p:spPr>
          <a:xfrm flipH="1" rot="10800000">
            <a:off x="190213" y="822825"/>
            <a:ext cx="2516400" cy="1899300"/>
          </a:xfrm>
          <a:prstGeom prst="straightConnector1">
            <a:avLst/>
          </a:prstGeom>
          <a:noFill/>
          <a:ln cap="flat" cmpd="sng" w="9525">
            <a:solidFill>
              <a:srgbClr val="FF0000"/>
            </a:solidFill>
            <a:prstDash val="solid"/>
            <a:round/>
            <a:headEnd len="med" w="med" type="none"/>
            <a:tailEnd len="med" w="med" type="none"/>
          </a:ln>
        </p:spPr>
      </p:cxnSp>
      <p:cxnSp>
        <p:nvCxnSpPr>
          <p:cNvPr id="567" name="Google Shape;567;p46"/>
          <p:cNvCxnSpPr/>
          <p:nvPr/>
        </p:nvCxnSpPr>
        <p:spPr>
          <a:xfrm rot="10800000">
            <a:off x="235400" y="658500"/>
            <a:ext cx="2143200" cy="2097600"/>
          </a:xfrm>
          <a:prstGeom prst="straightConnector1">
            <a:avLst/>
          </a:prstGeom>
          <a:noFill/>
          <a:ln cap="flat" cmpd="sng" w="9525">
            <a:solidFill>
              <a:srgbClr val="FF0000"/>
            </a:solidFill>
            <a:prstDash val="solid"/>
            <a:round/>
            <a:headEnd len="med" w="med" type="none"/>
            <a:tailEnd len="med" w="med" type="none"/>
          </a:ln>
        </p:spPr>
      </p:cxnSp>
      <p:cxnSp>
        <p:nvCxnSpPr>
          <p:cNvPr id="568" name="Google Shape;568;p46"/>
          <p:cNvCxnSpPr/>
          <p:nvPr/>
        </p:nvCxnSpPr>
        <p:spPr>
          <a:xfrm flipH="1" rot="10800000">
            <a:off x="190213" y="2919550"/>
            <a:ext cx="2516400" cy="1899300"/>
          </a:xfrm>
          <a:prstGeom prst="straightConnector1">
            <a:avLst/>
          </a:prstGeom>
          <a:noFill/>
          <a:ln cap="flat" cmpd="sng" w="9525">
            <a:solidFill>
              <a:srgbClr val="FF0000"/>
            </a:solidFill>
            <a:prstDash val="solid"/>
            <a:round/>
            <a:headEnd len="med" w="med" type="none"/>
            <a:tailEnd len="med" w="med" type="none"/>
          </a:ln>
        </p:spPr>
      </p:cxnSp>
      <p:cxnSp>
        <p:nvCxnSpPr>
          <p:cNvPr id="569" name="Google Shape;569;p46"/>
          <p:cNvCxnSpPr/>
          <p:nvPr/>
        </p:nvCxnSpPr>
        <p:spPr>
          <a:xfrm rot="10800000">
            <a:off x="235400" y="2755225"/>
            <a:ext cx="2143200" cy="2097600"/>
          </a:xfrm>
          <a:prstGeom prst="straightConnector1">
            <a:avLst/>
          </a:prstGeom>
          <a:noFill/>
          <a:ln cap="flat" cmpd="sng" w="9525">
            <a:solidFill>
              <a:srgbClr val="FF0000"/>
            </a:solidFill>
            <a:prstDash val="solid"/>
            <a:round/>
            <a:headEnd len="med" w="med" type="none"/>
            <a:tailEnd len="med" w="med" type="none"/>
          </a:ln>
        </p:spPr>
      </p:cxnSp>
      <p:cxnSp>
        <p:nvCxnSpPr>
          <p:cNvPr id="570" name="Google Shape;570;p46"/>
          <p:cNvCxnSpPr/>
          <p:nvPr/>
        </p:nvCxnSpPr>
        <p:spPr>
          <a:xfrm flipH="1" rot="10800000">
            <a:off x="2398738" y="931888"/>
            <a:ext cx="2516400" cy="1899300"/>
          </a:xfrm>
          <a:prstGeom prst="straightConnector1">
            <a:avLst/>
          </a:prstGeom>
          <a:noFill/>
          <a:ln cap="flat" cmpd="sng" w="9525">
            <a:solidFill>
              <a:srgbClr val="FF0000"/>
            </a:solidFill>
            <a:prstDash val="solid"/>
            <a:round/>
            <a:headEnd len="med" w="med" type="none"/>
            <a:tailEnd len="med" w="med" type="none"/>
          </a:ln>
        </p:spPr>
      </p:cxnSp>
      <p:cxnSp>
        <p:nvCxnSpPr>
          <p:cNvPr id="571" name="Google Shape;571;p46"/>
          <p:cNvCxnSpPr/>
          <p:nvPr/>
        </p:nvCxnSpPr>
        <p:spPr>
          <a:xfrm rot="10800000">
            <a:off x="2443925" y="767563"/>
            <a:ext cx="2143200" cy="2097600"/>
          </a:xfrm>
          <a:prstGeom prst="straightConnector1">
            <a:avLst/>
          </a:prstGeom>
          <a:noFill/>
          <a:ln cap="flat" cmpd="sng" w="9525">
            <a:solidFill>
              <a:srgbClr val="FF0000"/>
            </a:solidFill>
            <a:prstDash val="solid"/>
            <a:round/>
            <a:headEnd len="med" w="med" type="none"/>
            <a:tailEnd len="med" w="med" type="none"/>
          </a:ln>
        </p:spPr>
      </p:cxnSp>
      <p:cxnSp>
        <p:nvCxnSpPr>
          <p:cNvPr id="572" name="Google Shape;572;p46"/>
          <p:cNvCxnSpPr/>
          <p:nvPr/>
        </p:nvCxnSpPr>
        <p:spPr>
          <a:xfrm flipH="1" rot="10800000">
            <a:off x="4082688" y="2700413"/>
            <a:ext cx="2516400" cy="1899300"/>
          </a:xfrm>
          <a:prstGeom prst="straightConnector1">
            <a:avLst/>
          </a:prstGeom>
          <a:noFill/>
          <a:ln cap="flat" cmpd="sng" w="9525">
            <a:solidFill>
              <a:srgbClr val="FF0000"/>
            </a:solidFill>
            <a:prstDash val="solid"/>
            <a:round/>
            <a:headEnd len="med" w="med" type="none"/>
            <a:tailEnd len="med" w="med" type="none"/>
          </a:ln>
        </p:spPr>
      </p:cxnSp>
      <p:cxnSp>
        <p:nvCxnSpPr>
          <p:cNvPr id="573" name="Google Shape;573;p46"/>
          <p:cNvCxnSpPr/>
          <p:nvPr/>
        </p:nvCxnSpPr>
        <p:spPr>
          <a:xfrm rot="10800000">
            <a:off x="4127875" y="2536088"/>
            <a:ext cx="2143200" cy="2097600"/>
          </a:xfrm>
          <a:prstGeom prst="straightConnector1">
            <a:avLst/>
          </a:prstGeom>
          <a:noFill/>
          <a:ln cap="flat" cmpd="sng" w="9525">
            <a:solidFill>
              <a:srgbClr val="FF0000"/>
            </a:solidFill>
            <a:prstDash val="solid"/>
            <a:round/>
            <a:headEnd len="med" w="med" type="none"/>
            <a:tailEnd len="med" w="med" type="none"/>
          </a:ln>
        </p:spPr>
      </p:cxnSp>
      <p:cxnSp>
        <p:nvCxnSpPr>
          <p:cNvPr id="574" name="Google Shape;574;p46"/>
          <p:cNvCxnSpPr/>
          <p:nvPr/>
        </p:nvCxnSpPr>
        <p:spPr>
          <a:xfrm flipH="1" rot="10800000">
            <a:off x="6526138" y="185363"/>
            <a:ext cx="2516400" cy="1899300"/>
          </a:xfrm>
          <a:prstGeom prst="straightConnector1">
            <a:avLst/>
          </a:prstGeom>
          <a:noFill/>
          <a:ln cap="flat" cmpd="sng" w="9525">
            <a:solidFill>
              <a:srgbClr val="FF0000"/>
            </a:solidFill>
            <a:prstDash val="solid"/>
            <a:round/>
            <a:headEnd len="med" w="med" type="none"/>
            <a:tailEnd len="med" w="med" type="none"/>
          </a:ln>
        </p:spPr>
      </p:cxnSp>
      <p:cxnSp>
        <p:nvCxnSpPr>
          <p:cNvPr id="575" name="Google Shape;575;p46"/>
          <p:cNvCxnSpPr/>
          <p:nvPr/>
        </p:nvCxnSpPr>
        <p:spPr>
          <a:xfrm rot="10800000">
            <a:off x="6571325" y="21038"/>
            <a:ext cx="2143200" cy="2097600"/>
          </a:xfrm>
          <a:prstGeom prst="straightConnector1">
            <a:avLst/>
          </a:prstGeom>
          <a:noFill/>
          <a:ln cap="flat" cmpd="sng" w="9525">
            <a:solidFill>
              <a:srgbClr val="FF0000"/>
            </a:solidFill>
            <a:prstDash val="solid"/>
            <a:round/>
            <a:headEnd len="med" w="med" type="none"/>
            <a:tailEnd len="med" w="med" type="none"/>
          </a:ln>
        </p:spPr>
      </p:cxnSp>
      <p:cxnSp>
        <p:nvCxnSpPr>
          <p:cNvPr id="576" name="Google Shape;576;p46"/>
          <p:cNvCxnSpPr/>
          <p:nvPr/>
        </p:nvCxnSpPr>
        <p:spPr>
          <a:xfrm flipH="1" rot="10800000">
            <a:off x="6615625" y="3083875"/>
            <a:ext cx="2516400" cy="1899300"/>
          </a:xfrm>
          <a:prstGeom prst="straightConnector1">
            <a:avLst/>
          </a:prstGeom>
          <a:noFill/>
          <a:ln cap="flat" cmpd="sng" w="9525">
            <a:solidFill>
              <a:srgbClr val="FF0000"/>
            </a:solidFill>
            <a:prstDash val="solid"/>
            <a:round/>
            <a:headEnd len="med" w="med" type="none"/>
            <a:tailEnd len="med" w="med" type="none"/>
          </a:ln>
        </p:spPr>
      </p:cxnSp>
      <p:cxnSp>
        <p:nvCxnSpPr>
          <p:cNvPr id="577" name="Google Shape;577;p46"/>
          <p:cNvCxnSpPr/>
          <p:nvPr/>
        </p:nvCxnSpPr>
        <p:spPr>
          <a:xfrm rot="10800000">
            <a:off x="6660813" y="2919550"/>
            <a:ext cx="2143200" cy="2097600"/>
          </a:xfrm>
          <a:prstGeom prst="straightConnector1">
            <a:avLst/>
          </a:prstGeom>
          <a:noFill/>
          <a:ln cap="flat" cmpd="sng" w="9525">
            <a:solidFill>
              <a:srgbClr val="FF0000"/>
            </a:solidFill>
            <a:prstDash val="solid"/>
            <a:round/>
            <a:headEnd len="med" w="med" type="none"/>
            <a:tailEnd len="med" w="med" type="none"/>
          </a:ln>
        </p:spPr>
      </p:cxnSp>
      <p:pic>
        <p:nvPicPr>
          <p:cNvPr descr="a stuffed mouse with the word no written above it (Provided by Tenor)" id="578" name="Google Shape;578;p46"/>
          <p:cNvPicPr preferRelativeResize="0"/>
          <p:nvPr/>
        </p:nvPicPr>
        <p:blipFill>
          <a:blip r:embed="rId10">
            <a:alphaModFix/>
          </a:blip>
          <a:stretch>
            <a:fillRect/>
          </a:stretch>
        </p:blipFill>
        <p:spPr>
          <a:xfrm>
            <a:off x="5259138" y="1172225"/>
            <a:ext cx="1200500" cy="1200500"/>
          </a:xfrm>
          <a:prstGeom prst="rect">
            <a:avLst/>
          </a:prstGeom>
          <a:noFill/>
          <a:ln>
            <a:noFill/>
          </a:ln>
        </p:spPr>
      </p:pic>
      <p:pic>
        <p:nvPicPr>
          <p:cNvPr descr="a woman says &quot; do n't do that &quot; while standing in front of a door (Provided by Tenor)" id="579" name="Google Shape;579;p46"/>
          <p:cNvPicPr preferRelativeResize="0"/>
          <p:nvPr/>
        </p:nvPicPr>
        <p:blipFill>
          <a:blip r:embed="rId11">
            <a:alphaModFix/>
          </a:blip>
          <a:stretch>
            <a:fillRect/>
          </a:stretch>
        </p:blipFill>
        <p:spPr>
          <a:xfrm>
            <a:off x="2734138" y="3083873"/>
            <a:ext cx="1200500" cy="120053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47"/>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585" name="Google Shape;585;p47"/>
          <p:cNvSpPr txBox="1"/>
          <p:nvPr/>
        </p:nvSpPr>
        <p:spPr>
          <a:xfrm>
            <a:off x="221988" y="8100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What is a Concealed Carry license?</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pic>
        <p:nvPicPr>
          <p:cNvPr id="586" name="Google Shape;586;p47"/>
          <p:cNvPicPr preferRelativeResize="0"/>
          <p:nvPr/>
        </p:nvPicPr>
        <p:blipFill rotWithShape="1">
          <a:blip r:embed="rId4">
            <a:alphaModFix/>
          </a:blip>
          <a:srcRect b="14611" l="6950" r="10697" t="18084"/>
          <a:stretch/>
        </p:blipFill>
        <p:spPr>
          <a:xfrm>
            <a:off x="734313" y="703300"/>
            <a:ext cx="1979550" cy="1286149"/>
          </a:xfrm>
          <a:prstGeom prst="rect">
            <a:avLst/>
          </a:prstGeom>
          <a:noFill/>
          <a:ln>
            <a:noFill/>
          </a:ln>
        </p:spPr>
      </p:pic>
      <p:pic>
        <p:nvPicPr>
          <p:cNvPr id="587" name="Google Shape;587;p47" title="iowa-ccw-laws-3977688357 (1).jpg"/>
          <p:cNvPicPr preferRelativeResize="0"/>
          <p:nvPr/>
        </p:nvPicPr>
        <p:blipFill>
          <a:blip r:embed="rId5">
            <a:alphaModFix/>
          </a:blip>
          <a:stretch>
            <a:fillRect/>
          </a:stretch>
        </p:blipFill>
        <p:spPr>
          <a:xfrm>
            <a:off x="3277641" y="885100"/>
            <a:ext cx="5560026" cy="3658925"/>
          </a:xfrm>
          <a:prstGeom prst="rect">
            <a:avLst/>
          </a:prstGeom>
          <a:noFill/>
          <a:ln>
            <a:noFill/>
          </a:ln>
        </p:spPr>
      </p:pic>
      <p:sp>
        <p:nvSpPr>
          <p:cNvPr id="588" name="Google Shape;588;p47"/>
          <p:cNvSpPr txBox="1"/>
          <p:nvPr/>
        </p:nvSpPr>
        <p:spPr>
          <a:xfrm>
            <a:off x="273438" y="2032600"/>
            <a:ext cx="3004200" cy="27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a:t>
            </a:r>
            <a:r>
              <a:rPr b="1" lang="en">
                <a:solidFill>
                  <a:schemeClr val="dk1"/>
                </a:solidFill>
              </a:rPr>
              <a:t>Permit to Carry</a:t>
            </a:r>
            <a:r>
              <a:rPr lang="en">
                <a:solidFill>
                  <a:schemeClr val="dk1"/>
                </a:solidFill>
              </a:rPr>
              <a:t> is a document that communicates the legal privilege to carry a legal weapon concealed on your person.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Iowa </a:t>
            </a:r>
            <a:r>
              <a:rPr b="1" lang="en">
                <a:solidFill>
                  <a:schemeClr val="dk1"/>
                </a:solidFill>
              </a:rPr>
              <a:t>does not require</a:t>
            </a:r>
            <a:r>
              <a:rPr lang="en">
                <a:solidFill>
                  <a:schemeClr val="dk1"/>
                </a:solidFill>
              </a:rPr>
              <a:t> a permit to legally carry a concealed handgun, but a permit still has advantages.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a:t>
            </a:r>
            <a:r>
              <a:rPr b="1" lang="en">
                <a:solidFill>
                  <a:schemeClr val="dk1"/>
                </a:solidFill>
              </a:rPr>
              <a:t>Nonprofessional Permit to Carry</a:t>
            </a:r>
            <a:r>
              <a:rPr lang="en">
                <a:solidFill>
                  <a:schemeClr val="dk1"/>
                </a:solidFill>
              </a:rPr>
              <a:t> is issued by your county sheriff’s office.</a:t>
            </a:r>
            <a:endParaRPr>
              <a:solidFill>
                <a:schemeClr val="dk1"/>
              </a:solidFill>
            </a:endParaRPr>
          </a:p>
        </p:txBody>
      </p:sp>
      <p:pic>
        <p:nvPicPr>
          <p:cNvPr id="589" name="Google Shape;589;p47"/>
          <p:cNvPicPr preferRelativeResize="0"/>
          <p:nvPr/>
        </p:nvPicPr>
        <p:blipFill rotWithShape="1">
          <a:blip r:embed="rId6">
            <a:alphaModFix/>
          </a:blip>
          <a:srcRect b="0" l="0" r="0" t="47011"/>
          <a:stretch/>
        </p:blipFill>
        <p:spPr>
          <a:xfrm>
            <a:off x="6095439" y="1458275"/>
            <a:ext cx="2826573" cy="2611700"/>
          </a:xfrm>
          <a:prstGeom prst="rect">
            <a:avLst/>
          </a:prstGeom>
          <a:noFill/>
          <a:ln>
            <a:noFill/>
          </a:ln>
        </p:spPr>
      </p:pic>
      <p:pic>
        <p:nvPicPr>
          <p:cNvPr id="590" name="Google Shape;590;p47"/>
          <p:cNvPicPr preferRelativeResize="0"/>
          <p:nvPr/>
        </p:nvPicPr>
        <p:blipFill rotWithShape="1">
          <a:blip r:embed="rId6">
            <a:alphaModFix/>
          </a:blip>
          <a:srcRect b="52763" l="0" r="0" t="0"/>
          <a:stretch/>
        </p:blipFill>
        <p:spPr>
          <a:xfrm>
            <a:off x="3226188" y="1458275"/>
            <a:ext cx="2826573" cy="2328221"/>
          </a:xfrm>
          <a:prstGeom prst="rect">
            <a:avLst/>
          </a:prstGeom>
          <a:noFill/>
          <a:ln>
            <a:noFill/>
          </a:ln>
        </p:spPr>
      </p:pic>
      <p:sp>
        <p:nvSpPr>
          <p:cNvPr id="591" name="Google Shape;591;p47"/>
          <p:cNvSpPr txBox="1"/>
          <p:nvPr/>
        </p:nvSpPr>
        <p:spPr>
          <a:xfrm>
            <a:off x="4130363" y="3797888"/>
            <a:ext cx="1265400" cy="29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2"/>
                </a:solidFill>
              </a:rPr>
              <a:t>dps.iowa.gov</a:t>
            </a:r>
            <a:endParaRPr i="1">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2000"/>
                                        <p:tgtEl>
                                          <p:spTgt spid="587"/>
                                        </p:tgtEl>
                                      </p:cBhvr>
                                    </p:animEffect>
                                  </p:childTnLst>
                                </p:cTn>
                              </p:par>
                              <p:par>
                                <p:cTn fill="hold" nodeType="withEffect" presetClass="exit" presetID="10" presetSubtype="0">
                                  <p:stCondLst>
                                    <p:cond delay="0"/>
                                  </p:stCondLst>
                                  <p:childTnLst>
                                    <p:animEffect filter="fade" transition="out">
                                      <p:cBhvr>
                                        <p:cTn dur="1000"/>
                                        <p:tgtEl>
                                          <p:spTgt spid="589"/>
                                        </p:tgtEl>
                                      </p:cBhvr>
                                    </p:animEffect>
                                    <p:set>
                                      <p:cBhvr>
                                        <p:cTn dur="1" fill="hold">
                                          <p:stCondLst>
                                            <p:cond delay="1000"/>
                                          </p:stCondLst>
                                        </p:cTn>
                                        <p:tgtEl>
                                          <p:spTgt spid="5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590"/>
                                        </p:tgtEl>
                                      </p:cBhvr>
                                    </p:animEffect>
                                    <p:set>
                                      <p:cBhvr>
                                        <p:cTn dur="1" fill="hold">
                                          <p:stCondLst>
                                            <p:cond delay="1000"/>
                                          </p:stCondLst>
                                        </p:cTn>
                                        <p:tgtEl>
                                          <p:spTgt spid="5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591"/>
                                        </p:tgtEl>
                                      </p:cBhvr>
                                    </p:animEffect>
                                    <p:set>
                                      <p:cBhvr>
                                        <p:cTn dur="1" fill="hold">
                                          <p:stCondLst>
                                            <p:cond delay="1000"/>
                                          </p:stCondLst>
                                        </p:cTn>
                                        <p:tgtEl>
                                          <p:spTgt spid="59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pic>
        <p:nvPicPr>
          <p:cNvPr id="596" name="Google Shape;596;p48"/>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597" name="Google Shape;597;p48"/>
          <p:cNvSpPr txBox="1"/>
          <p:nvPr/>
        </p:nvSpPr>
        <p:spPr>
          <a:xfrm>
            <a:off x="221988" y="8100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a:t>
            </a:r>
            <a:r>
              <a:rPr b="1" lang="en" sz="2500">
                <a:solidFill>
                  <a:schemeClr val="dk1"/>
                </a:solidFill>
              </a:rPr>
              <a:t>apply for a CCW permit?</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pic>
        <p:nvPicPr>
          <p:cNvPr id="598" name="Google Shape;598;p48"/>
          <p:cNvPicPr preferRelativeResize="0"/>
          <p:nvPr/>
        </p:nvPicPr>
        <p:blipFill rotWithShape="1">
          <a:blip r:embed="rId4">
            <a:alphaModFix/>
          </a:blip>
          <a:srcRect b="11141" l="29814" r="7575" t="21249"/>
          <a:stretch/>
        </p:blipFill>
        <p:spPr>
          <a:xfrm>
            <a:off x="5263900" y="2022907"/>
            <a:ext cx="3491450" cy="2356418"/>
          </a:xfrm>
          <a:prstGeom prst="rect">
            <a:avLst/>
          </a:prstGeom>
          <a:noFill/>
          <a:ln>
            <a:noFill/>
          </a:ln>
        </p:spPr>
      </p:pic>
      <p:sp>
        <p:nvSpPr>
          <p:cNvPr id="599" name="Google Shape;599;p48"/>
          <p:cNvSpPr txBox="1"/>
          <p:nvPr/>
        </p:nvSpPr>
        <p:spPr>
          <a:xfrm>
            <a:off x="352750" y="4461275"/>
            <a:ext cx="8311500" cy="47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https://dps.iowa.gov/weapon-permit-applications</a:t>
            </a:r>
            <a:endParaRPr sz="1800">
              <a:solidFill>
                <a:schemeClr val="dk1"/>
              </a:solidFill>
            </a:endParaRPr>
          </a:p>
        </p:txBody>
      </p:sp>
      <p:sp>
        <p:nvSpPr>
          <p:cNvPr id="600" name="Google Shape;600;p48"/>
          <p:cNvSpPr txBox="1"/>
          <p:nvPr/>
        </p:nvSpPr>
        <p:spPr>
          <a:xfrm>
            <a:off x="327875" y="852200"/>
            <a:ext cx="4051200" cy="2612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AutoNum type="arabicPeriod"/>
            </a:pPr>
            <a:r>
              <a:rPr lang="en" sz="1800">
                <a:solidFill>
                  <a:schemeClr val="dk1"/>
                </a:solidFill>
              </a:rPr>
              <a:t>Complete eligible training </a:t>
            </a:r>
            <a:endParaRPr sz="1800">
              <a:solidFill>
                <a:schemeClr val="dk1"/>
              </a:solidFill>
            </a:endParaRPr>
          </a:p>
          <a:p>
            <a:pPr indent="-342900" lvl="0" marL="457200" rtl="0" algn="l">
              <a:lnSpc>
                <a:spcPct val="150000"/>
              </a:lnSpc>
              <a:spcBef>
                <a:spcPts val="0"/>
              </a:spcBef>
              <a:spcAft>
                <a:spcPts val="0"/>
              </a:spcAft>
              <a:buClr>
                <a:schemeClr val="dk1"/>
              </a:buClr>
              <a:buSzPts val="1800"/>
              <a:buAutoNum type="arabicPeriod"/>
            </a:pPr>
            <a:r>
              <a:rPr lang="en" sz="1800">
                <a:solidFill>
                  <a:schemeClr val="dk1"/>
                </a:solidFill>
              </a:rPr>
              <a:t>Fill out an application (form W5)</a:t>
            </a:r>
            <a:endParaRPr sz="1800">
              <a:solidFill>
                <a:schemeClr val="dk1"/>
              </a:solidFill>
            </a:endParaRPr>
          </a:p>
          <a:p>
            <a:pPr indent="-342900" lvl="0" marL="457200" rtl="0" algn="l">
              <a:lnSpc>
                <a:spcPct val="150000"/>
              </a:lnSpc>
              <a:spcBef>
                <a:spcPts val="0"/>
              </a:spcBef>
              <a:spcAft>
                <a:spcPts val="0"/>
              </a:spcAft>
              <a:buClr>
                <a:schemeClr val="dk1"/>
              </a:buClr>
              <a:buSzPts val="1800"/>
              <a:buAutoNum type="arabicPeriod"/>
            </a:pPr>
            <a:r>
              <a:rPr lang="en" sz="1800">
                <a:solidFill>
                  <a:schemeClr val="dk1"/>
                </a:solidFill>
              </a:rPr>
              <a:t>Submit it to the sheriff’s office in your county of residence.</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Iowa is a </a:t>
            </a:r>
            <a:r>
              <a:rPr b="1" lang="en" sz="1800">
                <a:solidFill>
                  <a:schemeClr val="dk1"/>
                </a:solidFill>
              </a:rPr>
              <a:t>Shall Issue</a:t>
            </a:r>
            <a:r>
              <a:rPr lang="en" sz="1800">
                <a:solidFill>
                  <a:schemeClr val="dk1"/>
                </a:solidFill>
              </a:rPr>
              <a:t> state. If you meet the legal criteria, you are entitled to a CCW license after paperwork is processed.</a:t>
            </a:r>
            <a:endParaRPr sz="1800">
              <a:solidFill>
                <a:schemeClr val="dk1"/>
              </a:solidFill>
            </a:endParaRPr>
          </a:p>
        </p:txBody>
      </p:sp>
      <p:pic>
        <p:nvPicPr>
          <p:cNvPr id="601" name="Google Shape;601;p48"/>
          <p:cNvPicPr preferRelativeResize="0"/>
          <p:nvPr/>
        </p:nvPicPr>
        <p:blipFill>
          <a:blip r:embed="rId5">
            <a:alphaModFix/>
          </a:blip>
          <a:stretch>
            <a:fillRect/>
          </a:stretch>
        </p:blipFill>
        <p:spPr>
          <a:xfrm>
            <a:off x="4475925" y="661434"/>
            <a:ext cx="1756224" cy="1046714"/>
          </a:xfrm>
          <a:prstGeom prst="rect">
            <a:avLst/>
          </a:prstGeom>
          <a:noFill/>
          <a:ln>
            <a:noFill/>
          </a:ln>
        </p:spPr>
      </p:pic>
      <p:pic>
        <p:nvPicPr>
          <p:cNvPr id="602" name="Google Shape;602;p48"/>
          <p:cNvPicPr preferRelativeResize="0"/>
          <p:nvPr/>
        </p:nvPicPr>
        <p:blipFill>
          <a:blip r:embed="rId6">
            <a:alphaModFix/>
          </a:blip>
          <a:stretch>
            <a:fillRect/>
          </a:stretch>
        </p:blipFill>
        <p:spPr>
          <a:xfrm>
            <a:off x="6369704" y="333300"/>
            <a:ext cx="2465646" cy="473400"/>
          </a:xfrm>
          <a:prstGeom prst="rect">
            <a:avLst/>
          </a:prstGeom>
          <a:noFill/>
          <a:ln>
            <a:noFill/>
          </a:ln>
        </p:spPr>
      </p:pic>
      <p:pic>
        <p:nvPicPr>
          <p:cNvPr id="603" name="Google Shape;603;p48"/>
          <p:cNvPicPr preferRelativeResize="0"/>
          <p:nvPr/>
        </p:nvPicPr>
        <p:blipFill>
          <a:blip r:embed="rId7">
            <a:alphaModFix/>
          </a:blip>
          <a:stretch>
            <a:fillRect/>
          </a:stretch>
        </p:blipFill>
        <p:spPr>
          <a:xfrm>
            <a:off x="6329000" y="997675"/>
            <a:ext cx="2667000" cy="571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p49"/>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609" name="Google Shape;609;p49"/>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Standard choices for CCW handguns</a:t>
            </a:r>
            <a:endParaRPr b="1" sz="2500">
              <a:solidFill>
                <a:schemeClr val="dk1"/>
              </a:solidFill>
            </a:endParaRPr>
          </a:p>
        </p:txBody>
      </p:sp>
      <p:pic>
        <p:nvPicPr>
          <p:cNvPr id="610" name="Google Shape;610;p49"/>
          <p:cNvPicPr preferRelativeResize="0"/>
          <p:nvPr/>
        </p:nvPicPr>
        <p:blipFill>
          <a:blip r:embed="rId4">
            <a:alphaModFix/>
          </a:blip>
          <a:stretch>
            <a:fillRect/>
          </a:stretch>
        </p:blipFill>
        <p:spPr>
          <a:xfrm>
            <a:off x="555774" y="925550"/>
            <a:ext cx="2119301" cy="1260125"/>
          </a:xfrm>
          <a:prstGeom prst="rect">
            <a:avLst/>
          </a:prstGeom>
          <a:noFill/>
          <a:ln>
            <a:noFill/>
          </a:ln>
        </p:spPr>
      </p:pic>
      <p:pic>
        <p:nvPicPr>
          <p:cNvPr id="611" name="Google Shape;611;p49"/>
          <p:cNvPicPr preferRelativeResize="0"/>
          <p:nvPr/>
        </p:nvPicPr>
        <p:blipFill>
          <a:blip r:embed="rId5">
            <a:alphaModFix/>
          </a:blip>
          <a:stretch>
            <a:fillRect/>
          </a:stretch>
        </p:blipFill>
        <p:spPr>
          <a:xfrm>
            <a:off x="555771" y="2185666"/>
            <a:ext cx="2119301" cy="1379511"/>
          </a:xfrm>
          <a:prstGeom prst="rect">
            <a:avLst/>
          </a:prstGeom>
          <a:noFill/>
          <a:ln>
            <a:noFill/>
          </a:ln>
        </p:spPr>
      </p:pic>
      <p:sp>
        <p:nvSpPr>
          <p:cNvPr id="612" name="Google Shape;612;p49"/>
          <p:cNvSpPr txBox="1"/>
          <p:nvPr/>
        </p:nvSpPr>
        <p:spPr>
          <a:xfrm>
            <a:off x="2721925" y="1003100"/>
            <a:ext cx="19509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Glock 19</a:t>
            </a:r>
            <a:endParaRPr sz="1800">
              <a:solidFill>
                <a:schemeClr val="dk1"/>
              </a:solidFill>
            </a:endParaRPr>
          </a:p>
          <a:p>
            <a:pPr indent="0" lvl="0" marL="0" rtl="0" algn="ctr">
              <a:spcBef>
                <a:spcPts val="0"/>
              </a:spcBef>
              <a:spcAft>
                <a:spcPts val="0"/>
              </a:spcAft>
              <a:buNone/>
            </a:pPr>
            <a:r>
              <a:rPr lang="en" sz="1200">
                <a:solidFill>
                  <a:schemeClr val="dk1"/>
                </a:solidFill>
              </a:rPr>
              <a:t>Original compact polymer striker fired handgun</a:t>
            </a:r>
            <a:endParaRPr sz="1200">
              <a:solidFill>
                <a:schemeClr val="dk1"/>
              </a:solidFill>
            </a:endParaRPr>
          </a:p>
          <a:p>
            <a:pPr indent="0" lvl="0" marL="0" rtl="0" algn="ctr">
              <a:spcBef>
                <a:spcPts val="0"/>
              </a:spcBef>
              <a:spcAft>
                <a:spcPts val="0"/>
              </a:spcAft>
              <a:buNone/>
            </a:pPr>
            <a:r>
              <a:rPr lang="en" sz="1200">
                <a:solidFill>
                  <a:schemeClr val="dk1"/>
                </a:solidFill>
              </a:rPr>
              <a:t>MSRP $540</a:t>
            </a:r>
            <a:endParaRPr sz="1200">
              <a:solidFill>
                <a:schemeClr val="dk1"/>
              </a:solidFill>
            </a:endParaRPr>
          </a:p>
          <a:p>
            <a:pPr indent="0" lvl="0" marL="0" rtl="0" algn="ctr">
              <a:spcBef>
                <a:spcPts val="0"/>
              </a:spcBef>
              <a:spcAft>
                <a:spcPts val="0"/>
              </a:spcAft>
              <a:buNone/>
            </a:pPr>
            <a:r>
              <a:t/>
            </a:r>
            <a:endParaRPr sz="1800">
              <a:solidFill>
                <a:schemeClr val="dk1"/>
              </a:solidFill>
            </a:endParaRPr>
          </a:p>
        </p:txBody>
      </p:sp>
      <p:sp>
        <p:nvSpPr>
          <p:cNvPr id="613" name="Google Shape;613;p49"/>
          <p:cNvSpPr txBox="1"/>
          <p:nvPr/>
        </p:nvSpPr>
        <p:spPr>
          <a:xfrm>
            <a:off x="2675075" y="2365875"/>
            <a:ext cx="19509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chemeClr val="dk1"/>
                </a:solidFill>
              </a:rPr>
              <a:t>Ruger RXM</a:t>
            </a:r>
            <a:endParaRPr sz="1800">
              <a:solidFill>
                <a:schemeClr val="dk1"/>
              </a:solidFill>
            </a:endParaRPr>
          </a:p>
          <a:p>
            <a:pPr indent="0" lvl="0" marL="0" rtl="0" algn="ctr">
              <a:spcBef>
                <a:spcPts val="0"/>
              </a:spcBef>
              <a:spcAft>
                <a:spcPts val="0"/>
              </a:spcAft>
              <a:buClr>
                <a:schemeClr val="dk1"/>
              </a:buClr>
              <a:buSzPts val="1100"/>
              <a:buFont typeface="Arial"/>
              <a:buNone/>
            </a:pPr>
            <a:r>
              <a:rPr lang="en" sz="1200">
                <a:solidFill>
                  <a:schemeClr val="dk1"/>
                </a:solidFill>
              </a:rPr>
              <a:t>Glock 19 clone</a:t>
            </a:r>
            <a:endParaRPr sz="1200">
              <a:solidFill>
                <a:schemeClr val="dk1"/>
              </a:solidFill>
            </a:endParaRPr>
          </a:p>
          <a:p>
            <a:pPr indent="0" lvl="0" marL="0" rtl="0" algn="ctr">
              <a:spcBef>
                <a:spcPts val="0"/>
              </a:spcBef>
              <a:spcAft>
                <a:spcPts val="0"/>
              </a:spcAft>
              <a:buClr>
                <a:schemeClr val="dk1"/>
              </a:buClr>
              <a:buSzPts val="1100"/>
              <a:buFont typeface="Arial"/>
              <a:buNone/>
            </a:pPr>
            <a:r>
              <a:rPr lang="en" sz="1200">
                <a:solidFill>
                  <a:schemeClr val="dk1"/>
                </a:solidFill>
              </a:rPr>
              <a:t>MSRP $349</a:t>
            </a:r>
            <a:endParaRPr sz="1200">
              <a:solidFill>
                <a:schemeClr val="dk1"/>
              </a:solidFill>
            </a:endParaRPr>
          </a:p>
          <a:p>
            <a:pPr indent="0" lvl="0" marL="0" rtl="0" algn="ctr">
              <a:spcBef>
                <a:spcPts val="0"/>
              </a:spcBef>
              <a:spcAft>
                <a:spcPts val="0"/>
              </a:spcAft>
              <a:buNone/>
            </a:pPr>
            <a:r>
              <a:t/>
            </a:r>
            <a:endParaRPr sz="1800">
              <a:solidFill>
                <a:schemeClr val="dk1"/>
              </a:solidFill>
            </a:endParaRPr>
          </a:p>
        </p:txBody>
      </p:sp>
      <p:sp>
        <p:nvSpPr>
          <p:cNvPr id="614" name="Google Shape;614;p49"/>
          <p:cNvSpPr txBox="1"/>
          <p:nvPr/>
        </p:nvSpPr>
        <p:spPr>
          <a:xfrm>
            <a:off x="2700500" y="3947025"/>
            <a:ext cx="19509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Sig P365</a:t>
            </a:r>
            <a:endParaRPr sz="1800">
              <a:solidFill>
                <a:schemeClr val="dk1"/>
              </a:solidFill>
            </a:endParaRPr>
          </a:p>
          <a:p>
            <a:pPr indent="0" lvl="0" marL="0" rtl="0" algn="ctr">
              <a:spcBef>
                <a:spcPts val="0"/>
              </a:spcBef>
              <a:spcAft>
                <a:spcPts val="0"/>
              </a:spcAft>
              <a:buNone/>
            </a:pPr>
            <a:r>
              <a:rPr lang="en" sz="1200">
                <a:solidFill>
                  <a:schemeClr val="dk1"/>
                </a:solidFill>
              </a:rPr>
              <a:t>“Micro Compact” striker fired pistol</a:t>
            </a:r>
            <a:endParaRPr sz="1200">
              <a:solidFill>
                <a:schemeClr val="dk1"/>
              </a:solidFill>
            </a:endParaRPr>
          </a:p>
          <a:p>
            <a:pPr indent="0" lvl="0" marL="0" rtl="0" algn="ctr">
              <a:spcBef>
                <a:spcPts val="0"/>
              </a:spcBef>
              <a:spcAft>
                <a:spcPts val="0"/>
              </a:spcAft>
              <a:buNone/>
            </a:pPr>
            <a:r>
              <a:rPr lang="en" sz="1200">
                <a:solidFill>
                  <a:schemeClr val="dk1"/>
                </a:solidFill>
              </a:rPr>
              <a:t>MSRP $669</a:t>
            </a:r>
            <a:endParaRPr sz="1200">
              <a:solidFill>
                <a:schemeClr val="dk1"/>
              </a:solidFill>
            </a:endParaRPr>
          </a:p>
        </p:txBody>
      </p:sp>
      <p:sp>
        <p:nvSpPr>
          <p:cNvPr id="615" name="Google Shape;615;p49"/>
          <p:cNvSpPr txBox="1"/>
          <p:nvPr/>
        </p:nvSpPr>
        <p:spPr>
          <a:xfrm>
            <a:off x="1313050" y="510500"/>
            <a:ext cx="1159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rPr>
              <a:t>9mm</a:t>
            </a:r>
            <a:endParaRPr sz="900"/>
          </a:p>
        </p:txBody>
      </p:sp>
      <p:sp>
        <p:nvSpPr>
          <p:cNvPr id="616" name="Google Shape;616;p49"/>
          <p:cNvSpPr txBox="1"/>
          <p:nvPr/>
        </p:nvSpPr>
        <p:spPr>
          <a:xfrm>
            <a:off x="5199250" y="510500"/>
            <a:ext cx="1159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dk1"/>
                </a:solidFill>
              </a:rPr>
              <a:t>.380acp</a:t>
            </a:r>
            <a:endParaRPr sz="900"/>
          </a:p>
        </p:txBody>
      </p:sp>
      <p:pic>
        <p:nvPicPr>
          <p:cNvPr id="617" name="Google Shape;617;p49"/>
          <p:cNvPicPr preferRelativeResize="0"/>
          <p:nvPr/>
        </p:nvPicPr>
        <p:blipFill>
          <a:blip r:embed="rId6">
            <a:alphaModFix/>
          </a:blip>
          <a:stretch>
            <a:fillRect/>
          </a:stretch>
        </p:blipFill>
        <p:spPr>
          <a:xfrm>
            <a:off x="5110600" y="1003100"/>
            <a:ext cx="1457824" cy="1104299"/>
          </a:xfrm>
          <a:prstGeom prst="rect">
            <a:avLst/>
          </a:prstGeom>
          <a:noFill/>
          <a:ln>
            <a:noFill/>
          </a:ln>
        </p:spPr>
      </p:pic>
      <p:sp>
        <p:nvSpPr>
          <p:cNvPr id="618" name="Google Shape;618;p49"/>
          <p:cNvSpPr txBox="1"/>
          <p:nvPr/>
        </p:nvSpPr>
        <p:spPr>
          <a:xfrm>
            <a:off x="6446200" y="1070475"/>
            <a:ext cx="24954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S&amp;W Bodyguard 2.0</a:t>
            </a:r>
            <a:endParaRPr sz="1800">
              <a:solidFill>
                <a:schemeClr val="dk1"/>
              </a:solidFill>
            </a:endParaRPr>
          </a:p>
          <a:p>
            <a:pPr indent="0" lvl="0" marL="0" rtl="0" algn="ctr">
              <a:spcBef>
                <a:spcPts val="0"/>
              </a:spcBef>
              <a:spcAft>
                <a:spcPts val="0"/>
              </a:spcAft>
              <a:buNone/>
            </a:pPr>
            <a:r>
              <a:rPr lang="en" sz="1200">
                <a:solidFill>
                  <a:schemeClr val="dk1"/>
                </a:solidFill>
              </a:rPr>
              <a:t>Compact striker pistol</a:t>
            </a:r>
            <a:endParaRPr sz="1200">
              <a:solidFill>
                <a:schemeClr val="dk1"/>
              </a:solidFill>
            </a:endParaRPr>
          </a:p>
          <a:p>
            <a:pPr indent="0" lvl="0" marL="0" rtl="0" algn="ctr">
              <a:spcBef>
                <a:spcPts val="0"/>
              </a:spcBef>
              <a:spcAft>
                <a:spcPts val="0"/>
              </a:spcAft>
              <a:buNone/>
            </a:pPr>
            <a:r>
              <a:rPr lang="en" sz="1200">
                <a:solidFill>
                  <a:schemeClr val="dk1"/>
                </a:solidFill>
              </a:rPr>
              <a:t>MSRP $449</a:t>
            </a:r>
            <a:endParaRPr sz="1200">
              <a:solidFill>
                <a:schemeClr val="dk1"/>
              </a:solidFill>
            </a:endParaRPr>
          </a:p>
          <a:p>
            <a:pPr indent="0" lvl="0" marL="0" rtl="0" algn="ctr">
              <a:spcBef>
                <a:spcPts val="0"/>
              </a:spcBef>
              <a:spcAft>
                <a:spcPts val="0"/>
              </a:spcAft>
              <a:buNone/>
            </a:pPr>
            <a:r>
              <a:t/>
            </a:r>
            <a:endParaRPr sz="1800">
              <a:solidFill>
                <a:schemeClr val="dk1"/>
              </a:solidFill>
            </a:endParaRPr>
          </a:p>
        </p:txBody>
      </p:sp>
      <p:pic>
        <p:nvPicPr>
          <p:cNvPr id="619" name="Google Shape;619;p49"/>
          <p:cNvPicPr preferRelativeResize="0"/>
          <p:nvPr/>
        </p:nvPicPr>
        <p:blipFill>
          <a:blip r:embed="rId7">
            <a:alphaModFix/>
          </a:blip>
          <a:stretch>
            <a:fillRect/>
          </a:stretch>
        </p:blipFill>
        <p:spPr>
          <a:xfrm>
            <a:off x="5199250" y="2415913"/>
            <a:ext cx="1457824" cy="971874"/>
          </a:xfrm>
          <a:prstGeom prst="rect">
            <a:avLst/>
          </a:prstGeom>
          <a:noFill/>
          <a:ln>
            <a:noFill/>
          </a:ln>
        </p:spPr>
      </p:pic>
      <p:sp>
        <p:nvSpPr>
          <p:cNvPr id="620" name="Google Shape;620;p49"/>
          <p:cNvSpPr txBox="1"/>
          <p:nvPr/>
        </p:nvSpPr>
        <p:spPr>
          <a:xfrm>
            <a:off x="6446200" y="2508750"/>
            <a:ext cx="24954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Ruger LCP Max</a:t>
            </a:r>
            <a:endParaRPr sz="1800">
              <a:solidFill>
                <a:schemeClr val="dk1"/>
              </a:solidFill>
            </a:endParaRPr>
          </a:p>
          <a:p>
            <a:pPr indent="0" lvl="0" marL="0" rtl="0" algn="ctr">
              <a:spcBef>
                <a:spcPts val="0"/>
              </a:spcBef>
              <a:spcAft>
                <a:spcPts val="0"/>
              </a:spcAft>
              <a:buNone/>
            </a:pPr>
            <a:r>
              <a:rPr lang="en" sz="1200">
                <a:solidFill>
                  <a:schemeClr val="dk1"/>
                </a:solidFill>
              </a:rPr>
              <a:t>Subcompact / Pocket Pistol</a:t>
            </a:r>
            <a:endParaRPr sz="1200">
              <a:solidFill>
                <a:schemeClr val="dk1"/>
              </a:solidFill>
            </a:endParaRPr>
          </a:p>
          <a:p>
            <a:pPr indent="0" lvl="0" marL="0" rtl="0" algn="ctr">
              <a:spcBef>
                <a:spcPts val="0"/>
              </a:spcBef>
              <a:spcAft>
                <a:spcPts val="0"/>
              </a:spcAft>
              <a:buNone/>
            </a:pPr>
            <a:r>
              <a:rPr lang="en" sz="1200">
                <a:solidFill>
                  <a:schemeClr val="dk1"/>
                </a:solidFill>
              </a:rPr>
              <a:t>MSRP $379</a:t>
            </a:r>
            <a:endParaRPr sz="1200">
              <a:solidFill>
                <a:schemeClr val="dk1"/>
              </a:solidFill>
            </a:endParaRPr>
          </a:p>
          <a:p>
            <a:pPr indent="0" lvl="0" marL="0" rtl="0" algn="ctr">
              <a:spcBef>
                <a:spcPts val="0"/>
              </a:spcBef>
              <a:spcAft>
                <a:spcPts val="0"/>
              </a:spcAft>
              <a:buNone/>
            </a:pPr>
            <a:r>
              <a:t/>
            </a:r>
            <a:endParaRPr sz="1800">
              <a:solidFill>
                <a:schemeClr val="dk1"/>
              </a:solidFill>
            </a:endParaRPr>
          </a:p>
        </p:txBody>
      </p:sp>
      <p:sp>
        <p:nvSpPr>
          <p:cNvPr id="621" name="Google Shape;621;p49"/>
          <p:cNvSpPr txBox="1"/>
          <p:nvPr/>
        </p:nvSpPr>
        <p:spPr>
          <a:xfrm>
            <a:off x="6503350" y="3947025"/>
            <a:ext cx="2495400" cy="5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rPr>
              <a:t>Beretta 80x</a:t>
            </a:r>
            <a:endParaRPr sz="1800">
              <a:solidFill>
                <a:schemeClr val="dk1"/>
              </a:solidFill>
            </a:endParaRPr>
          </a:p>
          <a:p>
            <a:pPr indent="0" lvl="0" marL="0" rtl="0" algn="ctr">
              <a:spcBef>
                <a:spcPts val="0"/>
              </a:spcBef>
              <a:spcAft>
                <a:spcPts val="0"/>
              </a:spcAft>
              <a:buNone/>
            </a:pPr>
            <a:r>
              <a:rPr lang="en" sz="1200">
                <a:solidFill>
                  <a:schemeClr val="dk1"/>
                </a:solidFill>
              </a:rPr>
              <a:t>Compact DA/SA pistol</a:t>
            </a:r>
            <a:endParaRPr sz="1200">
              <a:solidFill>
                <a:schemeClr val="dk1"/>
              </a:solidFill>
            </a:endParaRPr>
          </a:p>
          <a:p>
            <a:pPr indent="0" lvl="0" marL="0" rtl="0" algn="ctr">
              <a:spcBef>
                <a:spcPts val="0"/>
              </a:spcBef>
              <a:spcAft>
                <a:spcPts val="0"/>
              </a:spcAft>
              <a:buNone/>
            </a:pPr>
            <a:r>
              <a:rPr lang="en" sz="1200">
                <a:solidFill>
                  <a:schemeClr val="dk1"/>
                </a:solidFill>
              </a:rPr>
              <a:t>MSRP $649</a:t>
            </a:r>
            <a:endParaRPr sz="1200">
              <a:solidFill>
                <a:schemeClr val="dk1"/>
              </a:solidFill>
            </a:endParaRPr>
          </a:p>
          <a:p>
            <a:pPr indent="0" lvl="0" marL="0" rtl="0" algn="ctr">
              <a:spcBef>
                <a:spcPts val="0"/>
              </a:spcBef>
              <a:spcAft>
                <a:spcPts val="0"/>
              </a:spcAft>
              <a:buNone/>
            </a:pPr>
            <a:r>
              <a:t/>
            </a:r>
            <a:endParaRPr sz="1800">
              <a:solidFill>
                <a:schemeClr val="dk1"/>
              </a:solidFill>
            </a:endParaRPr>
          </a:p>
        </p:txBody>
      </p:sp>
      <p:pic>
        <p:nvPicPr>
          <p:cNvPr id="622" name="Google Shape;622;p49"/>
          <p:cNvPicPr preferRelativeResize="0"/>
          <p:nvPr/>
        </p:nvPicPr>
        <p:blipFill>
          <a:blip r:embed="rId8">
            <a:alphaModFix/>
          </a:blip>
          <a:stretch>
            <a:fillRect/>
          </a:stretch>
        </p:blipFill>
        <p:spPr>
          <a:xfrm flipH="1">
            <a:off x="1276826" y="3672950"/>
            <a:ext cx="1306824" cy="1306824"/>
          </a:xfrm>
          <a:prstGeom prst="rect">
            <a:avLst/>
          </a:prstGeom>
          <a:noFill/>
          <a:ln>
            <a:noFill/>
          </a:ln>
        </p:spPr>
      </p:pic>
      <p:pic>
        <p:nvPicPr>
          <p:cNvPr id="623" name="Google Shape;623;p49"/>
          <p:cNvPicPr preferRelativeResize="0"/>
          <p:nvPr/>
        </p:nvPicPr>
        <p:blipFill rotWithShape="1">
          <a:blip r:embed="rId9">
            <a:alphaModFix/>
          </a:blip>
          <a:srcRect b="13229" l="0" r="0" t="16771"/>
          <a:stretch/>
        </p:blipFill>
        <p:spPr>
          <a:xfrm>
            <a:off x="4856900" y="3696300"/>
            <a:ext cx="1800183" cy="12601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50"/>
          <p:cNvPicPr preferRelativeResize="0"/>
          <p:nvPr/>
        </p:nvPicPr>
        <p:blipFill rotWithShape="1">
          <a:blip r:embed="rId3">
            <a:alphaModFix amt="20000"/>
          </a:blip>
          <a:srcRect b="0" l="0" r="0" t="6768"/>
          <a:stretch/>
        </p:blipFill>
        <p:spPr>
          <a:xfrm>
            <a:off x="0" y="0"/>
            <a:ext cx="9144275" cy="5143500"/>
          </a:xfrm>
          <a:prstGeom prst="rect">
            <a:avLst/>
          </a:prstGeom>
          <a:noFill/>
          <a:ln>
            <a:noFill/>
          </a:ln>
        </p:spPr>
      </p:pic>
      <p:sp>
        <p:nvSpPr>
          <p:cNvPr id="629" name="Google Shape;629;p50"/>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Concealing is easier </a:t>
            </a:r>
            <a:r>
              <a:rPr b="1" i="1" lang="en" sz="2500">
                <a:solidFill>
                  <a:schemeClr val="dk1"/>
                </a:solidFill>
              </a:rPr>
              <a:t>and</a:t>
            </a:r>
            <a:r>
              <a:rPr b="1" lang="en" sz="2500">
                <a:solidFill>
                  <a:schemeClr val="dk1"/>
                </a:solidFill>
              </a:rPr>
              <a:t> more complicated than you may think</a:t>
            </a:r>
            <a:endParaRPr b="1" sz="2500">
              <a:solidFill>
                <a:schemeClr val="dk1"/>
              </a:solidFill>
            </a:endParaRPr>
          </a:p>
        </p:txBody>
      </p:sp>
      <p:pic>
        <p:nvPicPr>
          <p:cNvPr id="630" name="Google Shape;630;p50"/>
          <p:cNvPicPr preferRelativeResize="0"/>
          <p:nvPr/>
        </p:nvPicPr>
        <p:blipFill rotWithShape="1">
          <a:blip r:embed="rId4">
            <a:alphaModFix/>
          </a:blip>
          <a:srcRect b="19984" l="30995" r="9512" t="24456"/>
          <a:stretch/>
        </p:blipFill>
        <p:spPr>
          <a:xfrm>
            <a:off x="1505088" y="1114950"/>
            <a:ext cx="6134099" cy="3580226"/>
          </a:xfrm>
          <a:prstGeom prst="rect">
            <a:avLst/>
          </a:prstGeom>
          <a:noFill/>
          <a:ln>
            <a:noFill/>
          </a:ln>
        </p:spPr>
      </p:pic>
      <p:sp>
        <p:nvSpPr>
          <p:cNvPr id="631" name="Google Shape;631;p50"/>
          <p:cNvSpPr txBox="1"/>
          <p:nvPr/>
        </p:nvSpPr>
        <p:spPr>
          <a:xfrm>
            <a:off x="1505100" y="4695175"/>
            <a:ext cx="608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1"/>
                </a:solidFill>
              </a:rPr>
              <a:t>Graphic via phlsterholsters.com</a:t>
            </a:r>
            <a:endParaRPr sz="5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51"/>
          <p:cNvPicPr preferRelativeResize="0"/>
          <p:nvPr/>
        </p:nvPicPr>
        <p:blipFill rotWithShape="1">
          <a:blip r:embed="rId3">
            <a:alphaModFix amt="20000"/>
          </a:blip>
          <a:srcRect b="0" l="0" r="0" t="6768"/>
          <a:stretch/>
        </p:blipFill>
        <p:spPr>
          <a:xfrm>
            <a:off x="0" y="0"/>
            <a:ext cx="9144275" cy="5143500"/>
          </a:xfrm>
          <a:prstGeom prst="rect">
            <a:avLst/>
          </a:prstGeom>
          <a:noFill/>
          <a:ln>
            <a:noFill/>
          </a:ln>
        </p:spPr>
      </p:pic>
      <p:sp>
        <p:nvSpPr>
          <p:cNvPr id="637" name="Google Shape;637;p51"/>
          <p:cNvSpPr txBox="1"/>
          <p:nvPr/>
        </p:nvSpPr>
        <p:spPr>
          <a:xfrm>
            <a:off x="235325" y="170850"/>
            <a:ext cx="8477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Spot the firearm! Is this man concealing a gun?</a:t>
            </a:r>
            <a:endParaRPr b="1" sz="2500">
              <a:solidFill>
                <a:schemeClr val="dk1"/>
              </a:solidFill>
            </a:endParaRPr>
          </a:p>
        </p:txBody>
      </p:sp>
      <p:sp>
        <p:nvSpPr>
          <p:cNvPr id="638" name="Google Shape;638;p51"/>
          <p:cNvSpPr txBox="1"/>
          <p:nvPr/>
        </p:nvSpPr>
        <p:spPr>
          <a:xfrm>
            <a:off x="666300" y="4417800"/>
            <a:ext cx="8477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No! He is concealing a 12” cast iron frying pan.</a:t>
            </a:r>
            <a:endParaRPr b="1" sz="2500">
              <a:solidFill>
                <a:schemeClr val="dk1"/>
              </a:solidFill>
            </a:endParaRPr>
          </a:p>
        </p:txBody>
      </p:sp>
      <p:pic>
        <p:nvPicPr>
          <p:cNvPr id="639" name="Google Shape;639;p51"/>
          <p:cNvPicPr preferRelativeResize="0"/>
          <p:nvPr/>
        </p:nvPicPr>
        <p:blipFill>
          <a:blip r:embed="rId4">
            <a:alphaModFix/>
          </a:blip>
          <a:stretch>
            <a:fillRect/>
          </a:stretch>
        </p:blipFill>
        <p:spPr>
          <a:xfrm>
            <a:off x="2839098" y="896548"/>
            <a:ext cx="3466074" cy="3498850"/>
          </a:xfrm>
          <a:prstGeom prst="rect">
            <a:avLst/>
          </a:prstGeom>
          <a:noFill/>
          <a:ln>
            <a:noFill/>
          </a:ln>
        </p:spPr>
      </p:pic>
      <p:pic>
        <p:nvPicPr>
          <p:cNvPr id="640" name="Google Shape;640;p51"/>
          <p:cNvPicPr preferRelativeResize="0"/>
          <p:nvPr/>
        </p:nvPicPr>
        <p:blipFill>
          <a:blip r:embed="rId5">
            <a:alphaModFix/>
          </a:blip>
          <a:stretch>
            <a:fillRect/>
          </a:stretch>
        </p:blipFill>
        <p:spPr>
          <a:xfrm>
            <a:off x="2235750" y="631925"/>
            <a:ext cx="4941425" cy="389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40"/>
                                        </p:tgtEl>
                                      </p:cBhvr>
                                    </p:animEffect>
                                    <p:set>
                                      <p:cBhvr>
                                        <p:cTn dur="1" fill="hold">
                                          <p:stCondLst>
                                            <p:cond delay="1000"/>
                                          </p:stCondLst>
                                        </p:cTn>
                                        <p:tgtEl>
                                          <p:spTgt spid="64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6"/>
          <p:cNvPicPr preferRelativeResize="0"/>
          <p:nvPr/>
        </p:nvPicPr>
        <p:blipFill>
          <a:blip r:embed="rId3">
            <a:alphaModFix amt="20000"/>
          </a:blip>
          <a:stretch>
            <a:fillRect/>
          </a:stretch>
        </p:blipFill>
        <p:spPr>
          <a:xfrm>
            <a:off x="0" y="0"/>
            <a:ext cx="9144003" cy="5169949"/>
          </a:xfrm>
          <a:prstGeom prst="rect">
            <a:avLst/>
          </a:prstGeom>
          <a:noFill/>
          <a:ln>
            <a:noFill/>
          </a:ln>
        </p:spPr>
      </p:pic>
      <p:sp>
        <p:nvSpPr>
          <p:cNvPr id="98" name="Google Shape;98;p16"/>
          <p:cNvSpPr txBox="1"/>
          <p:nvPr/>
        </p:nvSpPr>
        <p:spPr>
          <a:xfrm>
            <a:off x="2073000" y="665300"/>
            <a:ext cx="4998000" cy="158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We are </a:t>
            </a:r>
            <a:r>
              <a:rPr b="1" lang="en" sz="2500" u="sng">
                <a:solidFill>
                  <a:schemeClr val="dk1"/>
                </a:solidFill>
              </a:rPr>
              <a:t>not</a:t>
            </a:r>
            <a:r>
              <a:rPr b="1" lang="en" sz="2500">
                <a:solidFill>
                  <a:schemeClr val="dk1"/>
                </a:solidFill>
              </a:rPr>
              <a:t> </a:t>
            </a:r>
            <a:r>
              <a:rPr b="1" lang="en" sz="2500">
                <a:solidFill>
                  <a:schemeClr val="dk1"/>
                </a:solidFill>
              </a:rPr>
              <a:t>lawyers</a:t>
            </a:r>
            <a:r>
              <a:rPr b="1" lang="en" sz="2500">
                <a:solidFill>
                  <a:schemeClr val="dk1"/>
                </a:solidFill>
              </a:rPr>
              <a:t>.</a:t>
            </a:r>
            <a:endParaRPr b="1" sz="2500">
              <a:solidFill>
                <a:schemeClr val="dk1"/>
              </a:solidFill>
            </a:endParaRPr>
          </a:p>
          <a:p>
            <a:pPr indent="0" lvl="0" marL="0" rtl="0" algn="ctr">
              <a:spcBef>
                <a:spcPts val="0"/>
              </a:spcBef>
              <a:spcAft>
                <a:spcPts val="0"/>
              </a:spcAft>
              <a:buNone/>
            </a:pPr>
            <a:r>
              <a:rPr b="1" lang="en" sz="2500">
                <a:solidFill>
                  <a:schemeClr val="dk1"/>
                </a:solidFill>
              </a:rPr>
              <a:t>We </a:t>
            </a:r>
            <a:r>
              <a:rPr b="1" lang="en" sz="2500" u="sng">
                <a:solidFill>
                  <a:schemeClr val="dk1"/>
                </a:solidFill>
              </a:rPr>
              <a:t>cannot</a:t>
            </a:r>
            <a:r>
              <a:rPr b="1" lang="en" sz="2500">
                <a:solidFill>
                  <a:schemeClr val="dk1"/>
                </a:solidFill>
              </a:rPr>
              <a:t> give legal advice.</a:t>
            </a:r>
            <a:endParaRPr b="1" sz="2500">
              <a:solidFill>
                <a:schemeClr val="dk1"/>
              </a:solidFill>
            </a:endParaRPr>
          </a:p>
          <a:p>
            <a:pPr indent="0" lvl="0" marL="0" rtl="0" algn="ctr">
              <a:spcBef>
                <a:spcPts val="0"/>
              </a:spcBef>
              <a:spcAft>
                <a:spcPts val="0"/>
              </a:spcAft>
              <a:buNone/>
            </a:pPr>
            <a:r>
              <a:rPr b="1" lang="en" sz="2500">
                <a:solidFill>
                  <a:schemeClr val="dk1"/>
                </a:solidFill>
              </a:rPr>
              <a:t>This class is a </a:t>
            </a:r>
            <a:r>
              <a:rPr b="1" lang="en" sz="2500" u="sng">
                <a:solidFill>
                  <a:schemeClr val="dk1"/>
                </a:solidFill>
              </a:rPr>
              <a:t>starting point</a:t>
            </a:r>
            <a:r>
              <a:rPr b="1" lang="en" sz="2500">
                <a:solidFill>
                  <a:schemeClr val="dk1"/>
                </a:solidFill>
              </a:rPr>
              <a:t>.</a:t>
            </a:r>
            <a:endParaRPr b="1" sz="2500">
              <a:solidFill>
                <a:schemeClr val="dk1"/>
              </a:solidFill>
            </a:endParaRPr>
          </a:p>
        </p:txBody>
      </p:sp>
      <p:pic>
        <p:nvPicPr>
          <p:cNvPr id="99" name="Google Shape;99;p16"/>
          <p:cNvPicPr preferRelativeResize="0"/>
          <p:nvPr/>
        </p:nvPicPr>
        <p:blipFill rotWithShape="1">
          <a:blip r:embed="rId4">
            <a:alphaModFix/>
          </a:blip>
          <a:srcRect b="0" l="26172" r="21586" t="0"/>
          <a:stretch/>
        </p:blipFill>
        <p:spPr>
          <a:xfrm>
            <a:off x="3300425" y="2215900"/>
            <a:ext cx="2150439" cy="2296751"/>
          </a:xfrm>
          <a:prstGeom prst="rect">
            <a:avLst/>
          </a:prstGeom>
          <a:noFill/>
          <a:ln>
            <a:noFill/>
          </a:ln>
        </p:spPr>
      </p:pic>
      <p:sp>
        <p:nvSpPr>
          <p:cNvPr id="100" name="Google Shape;100;p16"/>
          <p:cNvSpPr txBox="1"/>
          <p:nvPr/>
        </p:nvSpPr>
        <p:spPr>
          <a:xfrm>
            <a:off x="1591650" y="4522650"/>
            <a:ext cx="755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A7291E"/>
                </a:solidFill>
              </a:rPr>
              <a:t>No.</a:t>
            </a:r>
            <a:endParaRPr b="1" sz="1800">
              <a:solidFill>
                <a:srgbClr val="A7291E"/>
              </a:solidFill>
            </a:endParaRPr>
          </a:p>
        </p:txBody>
      </p:sp>
      <p:sp>
        <p:nvSpPr>
          <p:cNvPr id="101" name="Google Shape;101;p16"/>
          <p:cNvSpPr txBox="1"/>
          <p:nvPr/>
        </p:nvSpPr>
        <p:spPr>
          <a:xfrm>
            <a:off x="3997800" y="4522650"/>
            <a:ext cx="7557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A7291E"/>
                </a:solidFill>
              </a:rPr>
              <a:t>Nope..</a:t>
            </a:r>
            <a:endParaRPr b="1" sz="1800">
              <a:solidFill>
                <a:srgbClr val="A7291E"/>
              </a:solidFill>
            </a:endParaRPr>
          </a:p>
        </p:txBody>
      </p:sp>
      <p:sp>
        <p:nvSpPr>
          <p:cNvPr id="102" name="Google Shape;102;p16"/>
          <p:cNvSpPr txBox="1"/>
          <p:nvPr/>
        </p:nvSpPr>
        <p:spPr>
          <a:xfrm>
            <a:off x="5715600" y="4522650"/>
            <a:ext cx="3120300" cy="3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A7291E"/>
                </a:solidFill>
              </a:rPr>
              <a:t>Bend and snap! Sorry, no.</a:t>
            </a:r>
            <a:endParaRPr b="1" sz="1800">
              <a:solidFill>
                <a:srgbClr val="A7291E"/>
              </a:solidFill>
            </a:endParaRPr>
          </a:p>
        </p:txBody>
      </p:sp>
      <p:pic>
        <p:nvPicPr>
          <p:cNvPr id="103" name="Google Shape;103;p16"/>
          <p:cNvPicPr preferRelativeResize="0"/>
          <p:nvPr/>
        </p:nvPicPr>
        <p:blipFill rotWithShape="1">
          <a:blip r:embed="rId5">
            <a:alphaModFix/>
          </a:blip>
          <a:srcRect b="0" l="25446" r="5872" t="0"/>
          <a:stretch/>
        </p:blipFill>
        <p:spPr>
          <a:xfrm>
            <a:off x="308100" y="2176350"/>
            <a:ext cx="2768302" cy="2296749"/>
          </a:xfrm>
          <a:prstGeom prst="rect">
            <a:avLst/>
          </a:prstGeom>
          <a:noFill/>
          <a:ln>
            <a:noFill/>
          </a:ln>
        </p:spPr>
      </p:pic>
      <p:cxnSp>
        <p:nvCxnSpPr>
          <p:cNvPr id="104" name="Google Shape;104;p16"/>
          <p:cNvCxnSpPr/>
          <p:nvPr/>
        </p:nvCxnSpPr>
        <p:spPr>
          <a:xfrm flipH="1" rot="10800000">
            <a:off x="954425" y="2376650"/>
            <a:ext cx="1839000" cy="2011800"/>
          </a:xfrm>
          <a:prstGeom prst="straightConnector1">
            <a:avLst/>
          </a:prstGeom>
          <a:noFill/>
          <a:ln cap="flat" cmpd="sng" w="38100">
            <a:solidFill>
              <a:srgbClr val="FF0000"/>
            </a:solidFill>
            <a:prstDash val="solid"/>
            <a:round/>
            <a:headEnd len="med" w="med" type="none"/>
            <a:tailEnd len="med" w="med" type="none"/>
          </a:ln>
        </p:spPr>
      </p:cxnSp>
      <p:cxnSp>
        <p:nvCxnSpPr>
          <p:cNvPr id="105" name="Google Shape;105;p16"/>
          <p:cNvCxnSpPr/>
          <p:nvPr/>
        </p:nvCxnSpPr>
        <p:spPr>
          <a:xfrm rot="10800000">
            <a:off x="1000125" y="2431125"/>
            <a:ext cx="1729500" cy="1866300"/>
          </a:xfrm>
          <a:prstGeom prst="straightConnector1">
            <a:avLst/>
          </a:prstGeom>
          <a:noFill/>
          <a:ln cap="flat" cmpd="sng" w="38100">
            <a:solidFill>
              <a:srgbClr val="FF0000"/>
            </a:solidFill>
            <a:prstDash val="solid"/>
            <a:round/>
            <a:headEnd len="med" w="med" type="none"/>
            <a:tailEnd len="med" w="med" type="none"/>
          </a:ln>
        </p:spPr>
      </p:cxnSp>
      <p:pic>
        <p:nvPicPr>
          <p:cNvPr id="106" name="Google Shape;106;p16"/>
          <p:cNvPicPr preferRelativeResize="0"/>
          <p:nvPr/>
        </p:nvPicPr>
        <p:blipFill rotWithShape="1">
          <a:blip r:embed="rId6">
            <a:alphaModFix/>
          </a:blip>
          <a:srcRect b="0" l="13249" r="14704" t="0"/>
          <a:stretch/>
        </p:blipFill>
        <p:spPr>
          <a:xfrm>
            <a:off x="5827825" y="2176350"/>
            <a:ext cx="2491374" cy="2296751"/>
          </a:xfrm>
          <a:prstGeom prst="rect">
            <a:avLst/>
          </a:prstGeom>
          <a:noFill/>
          <a:ln>
            <a:noFill/>
          </a:ln>
        </p:spPr>
      </p:pic>
      <p:cxnSp>
        <p:nvCxnSpPr>
          <p:cNvPr id="107" name="Google Shape;107;p16"/>
          <p:cNvCxnSpPr/>
          <p:nvPr/>
        </p:nvCxnSpPr>
        <p:spPr>
          <a:xfrm flipH="1" rot="10800000">
            <a:off x="6177500" y="2376650"/>
            <a:ext cx="1839000" cy="2011800"/>
          </a:xfrm>
          <a:prstGeom prst="straightConnector1">
            <a:avLst/>
          </a:prstGeom>
          <a:noFill/>
          <a:ln cap="flat" cmpd="sng" w="38100">
            <a:solidFill>
              <a:srgbClr val="FF0000"/>
            </a:solidFill>
            <a:prstDash val="solid"/>
            <a:round/>
            <a:headEnd len="med" w="med" type="none"/>
            <a:tailEnd len="med" w="med" type="none"/>
          </a:ln>
        </p:spPr>
      </p:cxnSp>
      <p:cxnSp>
        <p:nvCxnSpPr>
          <p:cNvPr id="108" name="Google Shape;108;p16"/>
          <p:cNvCxnSpPr/>
          <p:nvPr/>
        </p:nvCxnSpPr>
        <p:spPr>
          <a:xfrm rot="10800000">
            <a:off x="6223200" y="2431125"/>
            <a:ext cx="1729500" cy="1866300"/>
          </a:xfrm>
          <a:prstGeom prst="straightConnector1">
            <a:avLst/>
          </a:prstGeom>
          <a:noFill/>
          <a:ln cap="flat" cmpd="sng" w="38100">
            <a:solidFill>
              <a:srgbClr val="FF0000"/>
            </a:solidFill>
            <a:prstDash val="solid"/>
            <a:round/>
            <a:headEnd len="med" w="med" type="none"/>
            <a:tailEnd len="med" w="med" type="none"/>
          </a:ln>
        </p:spPr>
      </p:cxnSp>
      <p:cxnSp>
        <p:nvCxnSpPr>
          <p:cNvPr id="109" name="Google Shape;109;p16"/>
          <p:cNvCxnSpPr/>
          <p:nvPr/>
        </p:nvCxnSpPr>
        <p:spPr>
          <a:xfrm flipH="1" rot="10800000">
            <a:off x="3532575" y="2416200"/>
            <a:ext cx="1839000" cy="2011800"/>
          </a:xfrm>
          <a:prstGeom prst="straightConnector1">
            <a:avLst/>
          </a:prstGeom>
          <a:noFill/>
          <a:ln cap="flat" cmpd="sng" w="38100">
            <a:solidFill>
              <a:srgbClr val="FF0000"/>
            </a:solidFill>
            <a:prstDash val="solid"/>
            <a:round/>
            <a:headEnd len="med" w="med" type="none"/>
            <a:tailEnd len="med" w="med" type="none"/>
          </a:ln>
        </p:spPr>
      </p:cxnSp>
      <p:cxnSp>
        <p:nvCxnSpPr>
          <p:cNvPr id="110" name="Google Shape;110;p16"/>
          <p:cNvCxnSpPr/>
          <p:nvPr/>
        </p:nvCxnSpPr>
        <p:spPr>
          <a:xfrm rot="10800000">
            <a:off x="3578275" y="2470675"/>
            <a:ext cx="1729500" cy="1866300"/>
          </a:xfrm>
          <a:prstGeom prst="straightConnector1">
            <a:avLst/>
          </a:prstGeom>
          <a:noFill/>
          <a:ln cap="flat" cmpd="sng" w="38100">
            <a:solidFill>
              <a:srgbClr val="FF0000"/>
            </a:solidFill>
            <a:prstDash val="solid"/>
            <a:round/>
            <a:headEnd len="med" w="med" type="none"/>
            <a:tailEnd len="med" w="med" type="none"/>
          </a:ln>
        </p:spPr>
      </p:cxnSp>
      <p:sp>
        <p:nvSpPr>
          <p:cNvPr id="111" name="Google Shape;111;p16"/>
          <p:cNvSpPr txBox="1"/>
          <p:nvPr/>
        </p:nvSpPr>
        <p:spPr>
          <a:xfrm>
            <a:off x="3072000" y="97775"/>
            <a:ext cx="3000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chemeClr val="dk1"/>
                </a:solidFill>
              </a:rPr>
              <a:t>CAVEAT</a:t>
            </a:r>
            <a:endParaRPr sz="16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pic>
        <p:nvPicPr>
          <p:cNvPr id="645" name="Google Shape;645;p52"/>
          <p:cNvPicPr preferRelativeResize="0"/>
          <p:nvPr/>
        </p:nvPicPr>
        <p:blipFill rotWithShape="1">
          <a:blip r:embed="rId3">
            <a:alphaModFix amt="20000"/>
          </a:blip>
          <a:srcRect b="0" l="0" r="0" t="6768"/>
          <a:stretch/>
        </p:blipFill>
        <p:spPr>
          <a:xfrm>
            <a:off x="0" y="0"/>
            <a:ext cx="9144275" cy="5143500"/>
          </a:xfrm>
          <a:prstGeom prst="rect">
            <a:avLst/>
          </a:prstGeom>
          <a:noFill/>
          <a:ln>
            <a:noFill/>
          </a:ln>
        </p:spPr>
      </p:pic>
      <p:sp>
        <p:nvSpPr>
          <p:cNvPr id="646" name="Google Shape;646;p52"/>
          <p:cNvSpPr txBox="1"/>
          <p:nvPr/>
        </p:nvSpPr>
        <p:spPr>
          <a:xfrm>
            <a:off x="235325" y="170850"/>
            <a:ext cx="8477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Spot the firearm! Is this woman concealing a gun?</a:t>
            </a:r>
            <a:endParaRPr b="1" sz="2500">
              <a:solidFill>
                <a:schemeClr val="dk1"/>
              </a:solidFill>
            </a:endParaRPr>
          </a:p>
        </p:txBody>
      </p:sp>
      <p:sp>
        <p:nvSpPr>
          <p:cNvPr id="647" name="Google Shape;647;p52"/>
          <p:cNvSpPr txBox="1"/>
          <p:nvPr/>
        </p:nvSpPr>
        <p:spPr>
          <a:xfrm>
            <a:off x="990150" y="4417800"/>
            <a:ext cx="84777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Yes</a:t>
            </a:r>
            <a:r>
              <a:rPr b="1" lang="en" sz="2500">
                <a:solidFill>
                  <a:schemeClr val="dk1"/>
                </a:solidFill>
              </a:rPr>
              <a:t>! And she became a meme for a hot minute.</a:t>
            </a:r>
            <a:endParaRPr b="1" sz="2500">
              <a:solidFill>
                <a:schemeClr val="dk1"/>
              </a:solidFill>
            </a:endParaRPr>
          </a:p>
        </p:txBody>
      </p:sp>
      <p:pic>
        <p:nvPicPr>
          <p:cNvPr id="648" name="Google Shape;648;p52"/>
          <p:cNvPicPr preferRelativeResize="0"/>
          <p:nvPr/>
        </p:nvPicPr>
        <p:blipFill rotWithShape="1">
          <a:blip r:embed="rId4">
            <a:alphaModFix/>
          </a:blip>
          <a:srcRect b="17623" l="32252" r="51417" t="27930"/>
          <a:stretch/>
        </p:blipFill>
        <p:spPr>
          <a:xfrm>
            <a:off x="3594266" y="738200"/>
            <a:ext cx="1759824" cy="3667100"/>
          </a:xfrm>
          <a:prstGeom prst="rect">
            <a:avLst/>
          </a:prstGeom>
          <a:noFill/>
          <a:ln>
            <a:noFill/>
          </a:ln>
        </p:spPr>
      </p:pic>
      <p:pic>
        <p:nvPicPr>
          <p:cNvPr id="649" name="Google Shape;649;p52"/>
          <p:cNvPicPr preferRelativeResize="0"/>
          <p:nvPr/>
        </p:nvPicPr>
        <p:blipFill rotWithShape="1">
          <a:blip r:embed="rId4">
            <a:alphaModFix/>
          </a:blip>
          <a:srcRect b="17623" l="15018" r="68099" t="27930"/>
          <a:stretch/>
        </p:blipFill>
        <p:spPr>
          <a:xfrm>
            <a:off x="3534825" y="738200"/>
            <a:ext cx="1819274" cy="3667100"/>
          </a:xfrm>
          <a:prstGeom prst="rect">
            <a:avLst/>
          </a:prstGeom>
          <a:noFill/>
          <a:ln>
            <a:noFill/>
          </a:ln>
        </p:spPr>
      </p:pic>
      <p:sp>
        <p:nvSpPr>
          <p:cNvPr id="650" name="Google Shape;650;p52"/>
          <p:cNvSpPr txBox="1"/>
          <p:nvPr/>
        </p:nvSpPr>
        <p:spPr>
          <a:xfrm>
            <a:off x="5651025" y="3596425"/>
            <a:ext cx="2885700" cy="6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Emily Stanley</a:t>
            </a:r>
            <a:endParaRPr sz="1500">
              <a:solidFill>
                <a:schemeClr val="dk1"/>
              </a:solidFill>
            </a:endParaRPr>
          </a:p>
          <a:p>
            <a:pPr indent="0" lvl="0" marL="0" rtl="0" algn="l">
              <a:spcBef>
                <a:spcPts val="0"/>
              </a:spcBef>
              <a:spcAft>
                <a:spcPts val="0"/>
              </a:spcAft>
              <a:buNone/>
            </a:pPr>
            <a:r>
              <a:rPr lang="en" sz="1500">
                <a:solidFill>
                  <a:schemeClr val="dk1"/>
                </a:solidFill>
              </a:rPr>
              <a:t>@princessandthepistol on IG</a:t>
            </a:r>
            <a:endParaRPr sz="15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49"/>
                                        </p:tgtEl>
                                      </p:cBhvr>
                                    </p:animEffect>
                                    <p:set>
                                      <p:cBhvr>
                                        <p:cTn dur="1" fill="hold">
                                          <p:stCondLst>
                                            <p:cond delay="1000"/>
                                          </p:stCondLst>
                                        </p:cTn>
                                        <p:tgtEl>
                                          <p:spTgt spid="64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par>
                                <p:cTn fill="hold" nodeType="with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000"/>
                                        <p:tgtEl>
                                          <p:spTgt spid="6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53"/>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656" name="Google Shape;656;p53"/>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Sample daily carry setups</a:t>
            </a:r>
            <a:endParaRPr b="1" sz="2500">
              <a:solidFill>
                <a:schemeClr val="dk1"/>
              </a:solidFill>
            </a:endParaRPr>
          </a:p>
        </p:txBody>
      </p:sp>
      <p:pic>
        <p:nvPicPr>
          <p:cNvPr id="657" name="Google Shape;657;p53"/>
          <p:cNvPicPr preferRelativeResize="0"/>
          <p:nvPr/>
        </p:nvPicPr>
        <p:blipFill rotWithShape="1">
          <a:blip r:embed="rId4">
            <a:alphaModFix/>
          </a:blip>
          <a:srcRect b="11496" l="0" r="0" t="0"/>
          <a:stretch/>
        </p:blipFill>
        <p:spPr>
          <a:xfrm>
            <a:off x="294600" y="682190"/>
            <a:ext cx="2279610" cy="1889559"/>
          </a:xfrm>
          <a:prstGeom prst="rect">
            <a:avLst/>
          </a:prstGeom>
          <a:noFill/>
          <a:ln>
            <a:noFill/>
          </a:ln>
        </p:spPr>
      </p:pic>
      <p:sp>
        <p:nvSpPr>
          <p:cNvPr id="658" name="Google Shape;658;p53"/>
          <p:cNvSpPr txBox="1"/>
          <p:nvPr/>
        </p:nvSpPr>
        <p:spPr>
          <a:xfrm>
            <a:off x="252900" y="2567075"/>
            <a:ext cx="2503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IWB Holster (In waistband)</a:t>
            </a:r>
            <a:endParaRPr/>
          </a:p>
        </p:txBody>
      </p:sp>
      <p:pic>
        <p:nvPicPr>
          <p:cNvPr id="659" name="Google Shape;659;p53"/>
          <p:cNvPicPr preferRelativeResize="0"/>
          <p:nvPr/>
        </p:nvPicPr>
        <p:blipFill rotWithShape="1">
          <a:blip r:embed="rId5">
            <a:alphaModFix/>
          </a:blip>
          <a:srcRect b="15389" l="15911" r="26036" t="26470"/>
          <a:stretch/>
        </p:blipFill>
        <p:spPr>
          <a:xfrm>
            <a:off x="3422887" y="682190"/>
            <a:ext cx="2812957" cy="1889561"/>
          </a:xfrm>
          <a:prstGeom prst="rect">
            <a:avLst/>
          </a:prstGeom>
          <a:noFill/>
          <a:ln>
            <a:noFill/>
          </a:ln>
        </p:spPr>
      </p:pic>
      <p:sp>
        <p:nvSpPr>
          <p:cNvPr id="660" name="Google Shape;660;p53"/>
          <p:cNvSpPr txBox="1"/>
          <p:nvPr/>
        </p:nvSpPr>
        <p:spPr>
          <a:xfrm>
            <a:off x="3338050" y="2559425"/>
            <a:ext cx="29826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rPr>
              <a:t>OWB</a:t>
            </a:r>
            <a:r>
              <a:rPr b="1" lang="en" sz="1500">
                <a:solidFill>
                  <a:schemeClr val="dk1"/>
                </a:solidFill>
              </a:rPr>
              <a:t> Holster (over waistband)</a:t>
            </a:r>
            <a:endParaRPr/>
          </a:p>
        </p:txBody>
      </p:sp>
      <p:pic>
        <p:nvPicPr>
          <p:cNvPr id="661" name="Google Shape;661;p53"/>
          <p:cNvPicPr preferRelativeResize="0"/>
          <p:nvPr/>
        </p:nvPicPr>
        <p:blipFill>
          <a:blip r:embed="rId6">
            <a:alphaModFix/>
          </a:blip>
          <a:stretch>
            <a:fillRect/>
          </a:stretch>
        </p:blipFill>
        <p:spPr>
          <a:xfrm>
            <a:off x="486188" y="3026575"/>
            <a:ext cx="2036924" cy="2036924"/>
          </a:xfrm>
          <a:prstGeom prst="rect">
            <a:avLst/>
          </a:prstGeom>
          <a:noFill/>
          <a:ln>
            <a:noFill/>
          </a:ln>
        </p:spPr>
      </p:pic>
      <p:sp>
        <p:nvSpPr>
          <p:cNvPr id="662" name="Google Shape;662;p53"/>
          <p:cNvSpPr txBox="1"/>
          <p:nvPr/>
        </p:nvSpPr>
        <p:spPr>
          <a:xfrm rot="5400000">
            <a:off x="1656500" y="3797850"/>
            <a:ext cx="2220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rPr>
              <a:t>Flashbang Bra Holster</a:t>
            </a:r>
            <a:endParaRPr sz="1500"/>
          </a:p>
        </p:txBody>
      </p:sp>
      <p:pic>
        <p:nvPicPr>
          <p:cNvPr id="663" name="Google Shape;663;p53"/>
          <p:cNvPicPr preferRelativeResize="0"/>
          <p:nvPr/>
        </p:nvPicPr>
        <p:blipFill>
          <a:blip r:embed="rId7">
            <a:alphaModFix/>
          </a:blip>
          <a:stretch>
            <a:fillRect/>
          </a:stretch>
        </p:blipFill>
        <p:spPr>
          <a:xfrm>
            <a:off x="7084512" y="694525"/>
            <a:ext cx="1764876" cy="1864900"/>
          </a:xfrm>
          <a:prstGeom prst="rect">
            <a:avLst/>
          </a:prstGeom>
          <a:noFill/>
          <a:ln>
            <a:noFill/>
          </a:ln>
        </p:spPr>
      </p:pic>
      <p:sp>
        <p:nvSpPr>
          <p:cNvPr id="664" name="Google Shape;664;p53"/>
          <p:cNvSpPr txBox="1"/>
          <p:nvPr/>
        </p:nvSpPr>
        <p:spPr>
          <a:xfrm>
            <a:off x="6902300" y="2567075"/>
            <a:ext cx="214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rPr>
              <a:t>Off-Body Carry</a:t>
            </a:r>
            <a:endParaRPr/>
          </a:p>
        </p:txBody>
      </p:sp>
      <p:pic>
        <p:nvPicPr>
          <p:cNvPr id="665" name="Google Shape;665;p53"/>
          <p:cNvPicPr preferRelativeResize="0"/>
          <p:nvPr/>
        </p:nvPicPr>
        <p:blipFill>
          <a:blip r:embed="rId8">
            <a:alphaModFix/>
          </a:blip>
          <a:stretch>
            <a:fillRect/>
          </a:stretch>
        </p:blipFill>
        <p:spPr>
          <a:xfrm>
            <a:off x="3122773" y="3026575"/>
            <a:ext cx="3055377" cy="2036925"/>
          </a:xfrm>
          <a:prstGeom prst="rect">
            <a:avLst/>
          </a:prstGeom>
          <a:noFill/>
          <a:ln>
            <a:noFill/>
          </a:ln>
        </p:spPr>
      </p:pic>
      <p:sp>
        <p:nvSpPr>
          <p:cNvPr id="666" name="Google Shape;666;p53"/>
          <p:cNvSpPr txBox="1"/>
          <p:nvPr/>
        </p:nvSpPr>
        <p:spPr>
          <a:xfrm rot="5400000">
            <a:off x="5357600" y="3785050"/>
            <a:ext cx="21414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1"/>
                </a:solidFill>
              </a:rPr>
              <a:t>Pocket Carry</a:t>
            </a:r>
            <a:endParaRPr sz="1500"/>
          </a:p>
        </p:txBody>
      </p:sp>
      <p:sp>
        <p:nvSpPr>
          <p:cNvPr id="667" name="Google Shape;667;p53"/>
          <p:cNvSpPr txBox="1"/>
          <p:nvPr/>
        </p:nvSpPr>
        <p:spPr>
          <a:xfrm>
            <a:off x="6870900" y="3305125"/>
            <a:ext cx="2037000" cy="16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Broadly</a:t>
            </a:r>
            <a:r>
              <a:rPr lang="en" sz="1800">
                <a:solidFill>
                  <a:schemeClr val="dk1"/>
                </a:solidFill>
              </a:rPr>
              <a:t> speaking, a concealable, safe IWB holster is the better bet for </a:t>
            </a:r>
            <a:r>
              <a:rPr i="1" lang="en" sz="1800">
                <a:solidFill>
                  <a:schemeClr val="dk1"/>
                </a:solidFill>
              </a:rPr>
              <a:t>most</a:t>
            </a:r>
            <a:r>
              <a:rPr lang="en" sz="1800">
                <a:solidFill>
                  <a:schemeClr val="dk1"/>
                </a:solidFill>
              </a:rPr>
              <a:t> people.</a:t>
            </a:r>
            <a:endParaRPr sz="18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54"/>
          <p:cNvPicPr preferRelativeResize="0"/>
          <p:nvPr/>
        </p:nvPicPr>
        <p:blipFill>
          <a:blip r:embed="rId3">
            <a:alphaModFix amt="20000"/>
          </a:blip>
          <a:stretch>
            <a:fillRect/>
          </a:stretch>
        </p:blipFill>
        <p:spPr>
          <a:xfrm>
            <a:off x="0" y="0"/>
            <a:ext cx="9144008" cy="5143500"/>
          </a:xfrm>
          <a:prstGeom prst="rect">
            <a:avLst/>
          </a:prstGeom>
          <a:noFill/>
          <a:ln>
            <a:noFill/>
          </a:ln>
        </p:spPr>
      </p:pic>
      <p:sp>
        <p:nvSpPr>
          <p:cNvPr id="673" name="Google Shape;673;p54"/>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Sample daily carry setups</a:t>
            </a:r>
            <a:endParaRPr b="1" sz="2500">
              <a:solidFill>
                <a:schemeClr val="dk1"/>
              </a:solidFill>
            </a:endParaRPr>
          </a:p>
        </p:txBody>
      </p:sp>
      <p:sp>
        <p:nvSpPr>
          <p:cNvPr id="674" name="Google Shape;674;p54"/>
          <p:cNvSpPr txBox="1"/>
          <p:nvPr/>
        </p:nvSpPr>
        <p:spPr>
          <a:xfrm>
            <a:off x="5889675" y="3569125"/>
            <a:ext cx="2904000" cy="9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Beretta 80x Cheetah</a:t>
            </a:r>
            <a:endParaRPr b="1" sz="1600">
              <a:solidFill>
                <a:schemeClr val="dk1"/>
              </a:solidFill>
            </a:endParaRPr>
          </a:p>
          <a:p>
            <a:pPr indent="0" lvl="0" marL="0" rtl="0" algn="l">
              <a:spcBef>
                <a:spcPts val="0"/>
              </a:spcBef>
              <a:spcAft>
                <a:spcPts val="0"/>
              </a:spcAft>
              <a:buNone/>
            </a:pPr>
            <a:r>
              <a:rPr b="1" lang="en" sz="1600">
                <a:solidFill>
                  <a:schemeClr val="dk1"/>
                </a:solidFill>
              </a:rPr>
              <a:t>Holosun 407 Red Dot</a:t>
            </a:r>
            <a:endParaRPr b="1" sz="1600">
              <a:solidFill>
                <a:schemeClr val="dk1"/>
              </a:solidFill>
            </a:endParaRPr>
          </a:p>
          <a:p>
            <a:pPr indent="0" lvl="0" marL="0" rtl="0" algn="l">
              <a:spcBef>
                <a:spcPts val="0"/>
              </a:spcBef>
              <a:spcAft>
                <a:spcPts val="0"/>
              </a:spcAft>
              <a:buNone/>
            </a:pPr>
            <a:r>
              <a:rPr b="1" lang="en" sz="1600">
                <a:solidFill>
                  <a:schemeClr val="dk1"/>
                </a:solidFill>
              </a:rPr>
              <a:t>PHLster Enigma Express</a:t>
            </a:r>
            <a:endParaRPr b="1" sz="1600">
              <a:solidFill>
                <a:schemeClr val="dk1"/>
              </a:solidFill>
            </a:endParaRPr>
          </a:p>
        </p:txBody>
      </p:sp>
      <p:pic>
        <p:nvPicPr>
          <p:cNvPr id="675" name="Google Shape;675;p54"/>
          <p:cNvPicPr preferRelativeResize="0"/>
          <p:nvPr/>
        </p:nvPicPr>
        <p:blipFill rotWithShape="1">
          <a:blip r:embed="rId4">
            <a:alphaModFix/>
          </a:blip>
          <a:srcRect b="0" l="15178" r="13428" t="11870"/>
          <a:stretch/>
        </p:blipFill>
        <p:spPr>
          <a:xfrm>
            <a:off x="5850325" y="716203"/>
            <a:ext cx="2982701" cy="2770909"/>
          </a:xfrm>
          <a:prstGeom prst="rect">
            <a:avLst/>
          </a:prstGeom>
          <a:noFill/>
          <a:ln>
            <a:noFill/>
          </a:ln>
        </p:spPr>
      </p:pic>
      <p:pic>
        <p:nvPicPr>
          <p:cNvPr id="676" name="Google Shape;676;p54" title="PHLster setup">
            <a:hlinkClick r:id="rId5"/>
          </p:cNvPr>
          <p:cNvPicPr preferRelativeResize="0"/>
          <p:nvPr/>
        </p:nvPicPr>
        <p:blipFill>
          <a:blip r:embed="rId6">
            <a:alphaModFix/>
          </a:blip>
          <a:stretch>
            <a:fillRect/>
          </a:stretch>
        </p:blipFill>
        <p:spPr>
          <a:xfrm>
            <a:off x="252900" y="1046913"/>
            <a:ext cx="5421650" cy="3049675"/>
          </a:xfrm>
          <a:prstGeom prst="rect">
            <a:avLst/>
          </a:prstGeom>
          <a:noFill/>
          <a:ln>
            <a:noFill/>
          </a:ln>
        </p:spPr>
      </p:pic>
      <p:sp>
        <p:nvSpPr>
          <p:cNvPr id="677" name="Google Shape;677;p54"/>
          <p:cNvSpPr txBox="1"/>
          <p:nvPr/>
        </p:nvSpPr>
        <p:spPr>
          <a:xfrm>
            <a:off x="3187875" y="2705275"/>
            <a:ext cx="5175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678" name="Google Shape;678;p54"/>
          <p:cNvSpPr txBox="1"/>
          <p:nvPr/>
        </p:nvSpPr>
        <p:spPr>
          <a:xfrm>
            <a:off x="325450" y="4215475"/>
            <a:ext cx="5352900" cy="7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rPr>
              <a:t>The PHLster Enigma can be pricey but opens up a lot of concealment possibility and we strongly recommend looking into it if you have the means.</a:t>
            </a:r>
            <a:endParaRPr sz="16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1000"/>
                                        <p:tgtEl>
                                          <p:spTgt spid="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55"/>
          <p:cNvPicPr preferRelativeResize="0"/>
          <p:nvPr/>
        </p:nvPicPr>
        <p:blipFill>
          <a:blip r:embed="rId3">
            <a:alphaModFix amt="20000"/>
          </a:blip>
          <a:stretch>
            <a:fillRect/>
          </a:stretch>
        </p:blipFill>
        <p:spPr>
          <a:xfrm>
            <a:off x="0" y="-6"/>
            <a:ext cx="9144000" cy="5143505"/>
          </a:xfrm>
          <a:prstGeom prst="rect">
            <a:avLst/>
          </a:prstGeom>
          <a:noFill/>
          <a:ln>
            <a:noFill/>
          </a:ln>
        </p:spPr>
      </p:pic>
      <p:sp>
        <p:nvSpPr>
          <p:cNvPr id="684" name="Google Shape;684;p55"/>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talk to my children about gun safety?</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685" name="Google Shape;685;p55"/>
          <p:cNvSpPr/>
          <p:nvPr/>
        </p:nvSpPr>
        <p:spPr>
          <a:xfrm>
            <a:off x="598800" y="730100"/>
            <a:ext cx="7946400" cy="937500"/>
          </a:xfrm>
          <a:prstGeom prst="round2DiagRect">
            <a:avLst>
              <a:gd fmla="val 16667" name="adj1"/>
              <a:gd fmla="val 0" name="adj2"/>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i="1" lang="en" sz="2000"/>
              <a:t>A little knowledge can be dangerous. We cannot control our kids’ whole info streams. It is incumbent that a parent or guardian be the first line of education for their children.</a:t>
            </a:r>
            <a:endParaRPr b="1" i="1" sz="2000"/>
          </a:p>
        </p:txBody>
      </p:sp>
      <p:sp>
        <p:nvSpPr>
          <p:cNvPr id="686" name="Google Shape;686;p55"/>
          <p:cNvSpPr/>
          <p:nvPr/>
        </p:nvSpPr>
        <p:spPr>
          <a:xfrm>
            <a:off x="570525" y="1778350"/>
            <a:ext cx="2346600" cy="4800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Useful Resources</a:t>
            </a:r>
            <a:endParaRPr b="1" sz="1900"/>
          </a:p>
        </p:txBody>
      </p:sp>
      <p:pic>
        <p:nvPicPr>
          <p:cNvPr id="687" name="Google Shape;687;p55"/>
          <p:cNvPicPr preferRelativeResize="0"/>
          <p:nvPr/>
        </p:nvPicPr>
        <p:blipFill>
          <a:blip r:embed="rId4">
            <a:alphaModFix/>
          </a:blip>
          <a:stretch>
            <a:fillRect/>
          </a:stretch>
        </p:blipFill>
        <p:spPr>
          <a:xfrm>
            <a:off x="598800" y="2369091"/>
            <a:ext cx="2290050" cy="826950"/>
          </a:xfrm>
          <a:prstGeom prst="rect">
            <a:avLst/>
          </a:prstGeom>
          <a:solidFill>
            <a:srgbClr val="D9D2E9"/>
          </a:solidFill>
          <a:ln>
            <a:noFill/>
          </a:ln>
        </p:spPr>
      </p:pic>
      <p:pic>
        <p:nvPicPr>
          <p:cNvPr id="688" name="Google Shape;688;p55"/>
          <p:cNvPicPr preferRelativeResize="0"/>
          <p:nvPr/>
        </p:nvPicPr>
        <p:blipFill rotWithShape="1">
          <a:blip r:embed="rId5">
            <a:alphaModFix/>
          </a:blip>
          <a:srcRect b="21746" l="0" r="0" t="8842"/>
          <a:stretch/>
        </p:blipFill>
        <p:spPr>
          <a:xfrm>
            <a:off x="598800" y="3288400"/>
            <a:ext cx="2290048" cy="1589606"/>
          </a:xfrm>
          <a:prstGeom prst="rect">
            <a:avLst/>
          </a:prstGeom>
          <a:solidFill>
            <a:srgbClr val="D9D2E9"/>
          </a:solidFill>
          <a:ln>
            <a:noFill/>
          </a:ln>
        </p:spPr>
      </p:pic>
      <p:sp>
        <p:nvSpPr>
          <p:cNvPr id="689" name="Google Shape;689;p55"/>
          <p:cNvSpPr/>
          <p:nvPr/>
        </p:nvSpPr>
        <p:spPr>
          <a:xfrm>
            <a:off x="3089850" y="1778350"/>
            <a:ext cx="2874000" cy="4800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Conversation</a:t>
            </a:r>
            <a:endParaRPr b="1" sz="1900"/>
          </a:p>
        </p:txBody>
      </p:sp>
      <p:sp>
        <p:nvSpPr>
          <p:cNvPr id="690" name="Google Shape;690;p55"/>
          <p:cNvSpPr txBox="1"/>
          <p:nvPr/>
        </p:nvSpPr>
        <p:spPr>
          <a:xfrm>
            <a:off x="3094975" y="2369100"/>
            <a:ext cx="2868900" cy="2508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Be </a:t>
            </a:r>
            <a:r>
              <a:rPr lang="en" sz="1500">
                <a:solidFill>
                  <a:schemeClr val="dk1"/>
                </a:solidFill>
              </a:rPr>
              <a:t>honest</a:t>
            </a:r>
            <a:r>
              <a:rPr lang="en" sz="1500">
                <a:solidFill>
                  <a:schemeClr val="dk1"/>
                </a:solidFill>
              </a:rPr>
              <a:t>. Age- appropriate, but honest.</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Make your expectations for safety very clear.</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Emphasize heavily that it is </a:t>
            </a:r>
            <a:r>
              <a:rPr b="1" lang="en" sz="1500">
                <a:solidFill>
                  <a:schemeClr val="dk1"/>
                </a:solidFill>
              </a:rPr>
              <a:t>never their job to touch any firearm, anywhere </a:t>
            </a:r>
            <a:r>
              <a:rPr lang="en" sz="1500">
                <a:solidFill>
                  <a:schemeClr val="dk1"/>
                </a:solidFill>
              </a:rPr>
              <a:t>- unless under the direct instructional supervision of an adult.</a:t>
            </a:r>
            <a:endParaRPr sz="1500">
              <a:solidFill>
                <a:schemeClr val="dk1"/>
              </a:solidFill>
            </a:endParaRPr>
          </a:p>
        </p:txBody>
      </p:sp>
      <p:sp>
        <p:nvSpPr>
          <p:cNvPr id="691" name="Google Shape;691;p55"/>
          <p:cNvSpPr/>
          <p:nvPr/>
        </p:nvSpPr>
        <p:spPr>
          <a:xfrm>
            <a:off x="6136575" y="1778350"/>
            <a:ext cx="2567700" cy="480000"/>
          </a:xfrm>
          <a:prstGeom prst="round2DiagRect">
            <a:avLst>
              <a:gd fmla="val 16667" name="adj1"/>
              <a:gd fmla="val 0" name="adj2"/>
            </a:avLst>
          </a:prstGeom>
          <a:solidFill>
            <a:srgbClr val="D9D2E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Best Practices</a:t>
            </a:r>
            <a:endParaRPr b="1" sz="1900"/>
          </a:p>
        </p:txBody>
      </p:sp>
      <p:sp>
        <p:nvSpPr>
          <p:cNvPr id="692" name="Google Shape;692;p55"/>
          <p:cNvSpPr txBox="1"/>
          <p:nvPr/>
        </p:nvSpPr>
        <p:spPr>
          <a:xfrm>
            <a:off x="5985975" y="2369100"/>
            <a:ext cx="2868900" cy="2508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If using keyed locks, do not retrieve your key or unlock your firearms while a child is present.</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Make sure that any key or written combination is </a:t>
            </a:r>
            <a:r>
              <a:rPr b="1" lang="en" sz="1500">
                <a:solidFill>
                  <a:schemeClr val="dk1"/>
                </a:solidFill>
              </a:rPr>
              <a:t>stored in a place that is inaccessible to children.</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Start education young and remain consistent.</a:t>
            </a:r>
            <a:endParaRPr sz="15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id="697" name="Google Shape;697;p56"/>
          <p:cNvPicPr preferRelativeResize="0"/>
          <p:nvPr/>
        </p:nvPicPr>
        <p:blipFill rotWithShape="1">
          <a:blip r:embed="rId3">
            <a:alphaModFix amt="20000"/>
          </a:blip>
          <a:srcRect b="5201" l="0" r="0" t="10764"/>
          <a:stretch/>
        </p:blipFill>
        <p:spPr>
          <a:xfrm>
            <a:off x="0" y="0"/>
            <a:ext cx="9143999" cy="5143500"/>
          </a:xfrm>
          <a:prstGeom prst="rect">
            <a:avLst/>
          </a:prstGeom>
          <a:noFill/>
          <a:ln>
            <a:noFill/>
          </a:ln>
        </p:spPr>
      </p:pic>
      <p:sp>
        <p:nvSpPr>
          <p:cNvPr id="698" name="Google Shape;698;p56"/>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learn how to shoot?</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pic>
        <p:nvPicPr>
          <p:cNvPr descr="Outdoor recreation hosts Nevada concealed weapons course &gt; Nellis ..." id="699" name="Google Shape;699;p56"/>
          <p:cNvPicPr preferRelativeResize="0"/>
          <p:nvPr/>
        </p:nvPicPr>
        <p:blipFill rotWithShape="1">
          <a:blip r:embed="rId4">
            <a:alphaModFix/>
          </a:blip>
          <a:srcRect b="2986" l="0" r="22396" t="32918"/>
          <a:stretch/>
        </p:blipFill>
        <p:spPr>
          <a:xfrm>
            <a:off x="1205763" y="860125"/>
            <a:ext cx="3559700" cy="1956450"/>
          </a:xfrm>
          <a:prstGeom prst="rect">
            <a:avLst/>
          </a:prstGeom>
          <a:noFill/>
          <a:ln>
            <a:noFill/>
          </a:ln>
        </p:spPr>
      </p:pic>
      <p:pic>
        <p:nvPicPr>
          <p:cNvPr descr="Guam and Military law enforcement prepares for National Police ..." id="700" name="Google Shape;700;p56"/>
          <p:cNvPicPr preferRelativeResize="0"/>
          <p:nvPr/>
        </p:nvPicPr>
        <p:blipFill rotWithShape="1">
          <a:blip r:embed="rId5">
            <a:alphaModFix/>
          </a:blip>
          <a:srcRect b="26536" l="0" r="0" t="17431"/>
          <a:stretch/>
        </p:blipFill>
        <p:spPr>
          <a:xfrm>
            <a:off x="443575" y="2972150"/>
            <a:ext cx="4442525" cy="1956449"/>
          </a:xfrm>
          <a:prstGeom prst="rect">
            <a:avLst/>
          </a:prstGeom>
          <a:noFill/>
          <a:ln>
            <a:noFill/>
          </a:ln>
        </p:spPr>
      </p:pic>
      <p:pic>
        <p:nvPicPr>
          <p:cNvPr descr="U.S. Marines practice dry-fire drills" id="701" name="Google Shape;701;p56"/>
          <p:cNvPicPr preferRelativeResize="0"/>
          <p:nvPr/>
        </p:nvPicPr>
        <p:blipFill>
          <a:blip r:embed="rId6">
            <a:alphaModFix/>
          </a:blip>
          <a:stretch>
            <a:fillRect/>
          </a:stretch>
        </p:blipFill>
        <p:spPr>
          <a:xfrm>
            <a:off x="4938462" y="860125"/>
            <a:ext cx="2936028" cy="1956451"/>
          </a:xfrm>
          <a:prstGeom prst="rect">
            <a:avLst/>
          </a:prstGeom>
          <a:noFill/>
          <a:ln>
            <a:noFill/>
          </a:ln>
        </p:spPr>
      </p:pic>
      <p:pic>
        <p:nvPicPr>
          <p:cNvPr descr="HD wallpaper: group of people, men, friendship, young men ..." id="702" name="Google Shape;702;p56"/>
          <p:cNvPicPr preferRelativeResize="0"/>
          <p:nvPr/>
        </p:nvPicPr>
        <p:blipFill rotWithShape="1">
          <a:blip r:embed="rId7">
            <a:alphaModFix/>
          </a:blip>
          <a:srcRect b="0" l="0" r="0" t="17430"/>
          <a:stretch/>
        </p:blipFill>
        <p:spPr>
          <a:xfrm>
            <a:off x="5051725" y="2985300"/>
            <a:ext cx="3420044" cy="1930175"/>
          </a:xfrm>
          <a:prstGeom prst="rect">
            <a:avLst/>
          </a:prstGeom>
          <a:noFill/>
          <a:ln>
            <a:noFill/>
          </a:ln>
        </p:spPr>
      </p:pic>
      <p:sp>
        <p:nvSpPr>
          <p:cNvPr id="703" name="Google Shape;703;p56"/>
          <p:cNvSpPr txBox="1"/>
          <p:nvPr/>
        </p:nvSpPr>
        <p:spPr>
          <a:xfrm>
            <a:off x="2655950" y="2249100"/>
            <a:ext cx="19161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Take a class</a:t>
            </a:r>
            <a:endParaRPr b="1" sz="2000">
              <a:solidFill>
                <a:schemeClr val="dk1"/>
              </a:solidFill>
            </a:endParaRPr>
          </a:p>
        </p:txBody>
      </p:sp>
      <p:sp>
        <p:nvSpPr>
          <p:cNvPr id="704" name="Google Shape;704;p56"/>
          <p:cNvSpPr txBox="1"/>
          <p:nvPr/>
        </p:nvSpPr>
        <p:spPr>
          <a:xfrm>
            <a:off x="5051725" y="2249100"/>
            <a:ext cx="19161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Dryfire</a:t>
            </a:r>
            <a:endParaRPr b="1" sz="2000">
              <a:solidFill>
                <a:schemeClr val="dk1"/>
              </a:solidFill>
            </a:endParaRPr>
          </a:p>
        </p:txBody>
      </p:sp>
      <p:sp>
        <p:nvSpPr>
          <p:cNvPr id="705" name="Google Shape;705;p56"/>
          <p:cNvSpPr txBox="1"/>
          <p:nvPr/>
        </p:nvSpPr>
        <p:spPr>
          <a:xfrm>
            <a:off x="5051725" y="2972150"/>
            <a:ext cx="24654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Learn from friends</a:t>
            </a:r>
            <a:endParaRPr b="1" sz="2000">
              <a:solidFill>
                <a:schemeClr val="dk1"/>
              </a:solidFill>
            </a:endParaRPr>
          </a:p>
        </p:txBody>
      </p:sp>
      <p:sp>
        <p:nvSpPr>
          <p:cNvPr id="706" name="Google Shape;706;p56"/>
          <p:cNvSpPr txBox="1"/>
          <p:nvPr/>
        </p:nvSpPr>
        <p:spPr>
          <a:xfrm>
            <a:off x="2102625" y="4253900"/>
            <a:ext cx="24654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chemeClr val="dk1"/>
                </a:solidFill>
              </a:rPr>
              <a:t>Try a competition</a:t>
            </a:r>
            <a:endParaRPr b="1" sz="2000">
              <a:solidFill>
                <a:schemeClr val="dk1"/>
              </a:solidFill>
            </a:endParaRPr>
          </a:p>
          <a:p>
            <a:pPr indent="0" lvl="0" marL="0" rtl="0" algn="l">
              <a:spcBef>
                <a:spcPts val="0"/>
              </a:spcBef>
              <a:spcAft>
                <a:spcPts val="0"/>
              </a:spcAft>
              <a:buNone/>
            </a:pPr>
            <a:r>
              <a:t/>
            </a:r>
            <a:endParaRPr b="1" sz="20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57"/>
          <p:cNvPicPr preferRelativeResize="0"/>
          <p:nvPr/>
        </p:nvPicPr>
        <p:blipFill rotWithShape="1">
          <a:blip r:embed="rId3">
            <a:alphaModFix amt="20000"/>
          </a:blip>
          <a:srcRect b="5201" l="0" r="0" t="10764"/>
          <a:stretch/>
        </p:blipFill>
        <p:spPr>
          <a:xfrm>
            <a:off x="0" y="0"/>
            <a:ext cx="9143999" cy="5143500"/>
          </a:xfrm>
          <a:prstGeom prst="rect">
            <a:avLst/>
          </a:prstGeom>
          <a:noFill/>
          <a:ln>
            <a:noFill/>
          </a:ln>
        </p:spPr>
      </p:pic>
      <p:sp>
        <p:nvSpPr>
          <p:cNvPr id="712" name="Google Shape;712;p57"/>
          <p:cNvSpPr txBox="1"/>
          <p:nvPr/>
        </p:nvSpPr>
        <p:spPr>
          <a:xfrm>
            <a:off x="835250" y="304825"/>
            <a:ext cx="4169400" cy="4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Learn to Shoot - Classes</a:t>
            </a:r>
            <a:endParaRPr b="1" sz="2500">
              <a:solidFill>
                <a:schemeClr val="dk1"/>
              </a:solidFill>
            </a:endParaRPr>
          </a:p>
        </p:txBody>
      </p:sp>
      <p:pic>
        <p:nvPicPr>
          <p:cNvPr id="713" name="Google Shape;713;p57"/>
          <p:cNvPicPr preferRelativeResize="0"/>
          <p:nvPr/>
        </p:nvPicPr>
        <p:blipFill>
          <a:blip r:embed="rId4">
            <a:alphaModFix/>
          </a:blip>
          <a:stretch>
            <a:fillRect/>
          </a:stretch>
        </p:blipFill>
        <p:spPr>
          <a:xfrm>
            <a:off x="835250" y="1049875"/>
            <a:ext cx="3141025" cy="1181025"/>
          </a:xfrm>
          <a:prstGeom prst="rect">
            <a:avLst/>
          </a:prstGeom>
          <a:noFill/>
          <a:ln>
            <a:noFill/>
          </a:ln>
        </p:spPr>
      </p:pic>
      <p:pic>
        <p:nvPicPr>
          <p:cNvPr id="714" name="Google Shape;714;p57"/>
          <p:cNvPicPr preferRelativeResize="0"/>
          <p:nvPr/>
        </p:nvPicPr>
        <p:blipFill>
          <a:blip r:embed="rId5">
            <a:alphaModFix/>
          </a:blip>
          <a:stretch>
            <a:fillRect/>
          </a:stretch>
        </p:blipFill>
        <p:spPr>
          <a:xfrm>
            <a:off x="240688" y="2429600"/>
            <a:ext cx="4124325" cy="952500"/>
          </a:xfrm>
          <a:prstGeom prst="rect">
            <a:avLst/>
          </a:prstGeom>
          <a:noFill/>
          <a:ln>
            <a:noFill/>
          </a:ln>
        </p:spPr>
      </p:pic>
      <p:pic>
        <p:nvPicPr>
          <p:cNvPr id="715" name="Google Shape;715;p57"/>
          <p:cNvPicPr preferRelativeResize="0"/>
          <p:nvPr/>
        </p:nvPicPr>
        <p:blipFill rotWithShape="1">
          <a:blip r:embed="rId6">
            <a:alphaModFix/>
          </a:blip>
          <a:srcRect b="75751" l="3767" r="73887" t="13020"/>
          <a:stretch/>
        </p:blipFill>
        <p:spPr>
          <a:xfrm>
            <a:off x="562450" y="3687450"/>
            <a:ext cx="3413824" cy="1072126"/>
          </a:xfrm>
          <a:prstGeom prst="rect">
            <a:avLst/>
          </a:prstGeom>
          <a:noFill/>
          <a:ln>
            <a:noFill/>
          </a:ln>
        </p:spPr>
      </p:pic>
      <p:pic>
        <p:nvPicPr>
          <p:cNvPr id="716" name="Google Shape;716;p57"/>
          <p:cNvPicPr preferRelativeResize="0"/>
          <p:nvPr/>
        </p:nvPicPr>
        <p:blipFill>
          <a:blip r:embed="rId7">
            <a:alphaModFix/>
          </a:blip>
          <a:stretch>
            <a:fillRect/>
          </a:stretch>
        </p:blipFill>
        <p:spPr>
          <a:xfrm>
            <a:off x="5074950" y="927425"/>
            <a:ext cx="3141025" cy="1762685"/>
          </a:xfrm>
          <a:prstGeom prst="rect">
            <a:avLst/>
          </a:prstGeom>
          <a:noFill/>
          <a:ln>
            <a:noFill/>
          </a:ln>
        </p:spPr>
      </p:pic>
      <p:pic>
        <p:nvPicPr>
          <p:cNvPr id="717" name="Google Shape;717;p57"/>
          <p:cNvPicPr preferRelativeResize="0"/>
          <p:nvPr/>
        </p:nvPicPr>
        <p:blipFill>
          <a:blip r:embed="rId8">
            <a:alphaModFix/>
          </a:blip>
          <a:stretch>
            <a:fillRect/>
          </a:stretch>
        </p:blipFill>
        <p:spPr>
          <a:xfrm>
            <a:off x="5952288" y="3263150"/>
            <a:ext cx="1386350" cy="1386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p58"/>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723" name="Google Shape;723;p58"/>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Good resources for further learning</a:t>
            </a:r>
            <a:endParaRPr b="1" sz="2500">
              <a:solidFill>
                <a:schemeClr val="dk1"/>
              </a:solidFill>
            </a:endParaRPr>
          </a:p>
        </p:txBody>
      </p:sp>
      <p:sp>
        <p:nvSpPr>
          <p:cNvPr id="724" name="Google Shape;724;p58"/>
          <p:cNvSpPr txBox="1"/>
          <p:nvPr/>
        </p:nvSpPr>
        <p:spPr>
          <a:xfrm>
            <a:off x="-37800" y="2355613"/>
            <a:ext cx="50973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Annette Evans - </a:t>
            </a:r>
            <a:r>
              <a:rPr lang="en" sz="1800" u="sng">
                <a:solidFill>
                  <a:schemeClr val="hlink"/>
                </a:solidFill>
                <a:hlinkClick r:id="rId4"/>
              </a:rPr>
              <a:t>https://onherown.life</a:t>
            </a:r>
            <a:r>
              <a:rPr lang="en" sz="1800">
                <a:solidFill>
                  <a:schemeClr val="dk1"/>
                </a:solidFill>
              </a:rPr>
              <a:t> &amp;YouTube</a:t>
            </a:r>
            <a:endParaRPr sz="1800">
              <a:solidFill>
                <a:schemeClr val="dk1"/>
              </a:solidFill>
            </a:endParaRPr>
          </a:p>
        </p:txBody>
      </p:sp>
      <p:sp>
        <p:nvSpPr>
          <p:cNvPr id="725" name="Google Shape;725;p58"/>
          <p:cNvSpPr txBox="1"/>
          <p:nvPr/>
        </p:nvSpPr>
        <p:spPr>
          <a:xfrm>
            <a:off x="1004700" y="4329475"/>
            <a:ext cx="3012300" cy="41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Tessah Booth - YouTube</a:t>
            </a:r>
            <a:endParaRPr sz="1800">
              <a:solidFill>
                <a:schemeClr val="dk1"/>
              </a:solidFill>
            </a:endParaRPr>
          </a:p>
        </p:txBody>
      </p:sp>
      <p:pic>
        <p:nvPicPr>
          <p:cNvPr id="726" name="Google Shape;726;p58"/>
          <p:cNvPicPr preferRelativeResize="0"/>
          <p:nvPr/>
        </p:nvPicPr>
        <p:blipFill rotWithShape="1">
          <a:blip r:embed="rId5">
            <a:alphaModFix/>
          </a:blip>
          <a:srcRect b="53261" l="9188" r="52315" t="21518"/>
          <a:stretch/>
        </p:blipFill>
        <p:spPr>
          <a:xfrm>
            <a:off x="71575" y="3313275"/>
            <a:ext cx="2392746" cy="979774"/>
          </a:xfrm>
          <a:prstGeom prst="rect">
            <a:avLst/>
          </a:prstGeom>
          <a:noFill/>
          <a:ln>
            <a:noFill/>
          </a:ln>
        </p:spPr>
      </p:pic>
      <p:pic>
        <p:nvPicPr>
          <p:cNvPr id="727" name="Google Shape;727;p58"/>
          <p:cNvPicPr preferRelativeResize="0"/>
          <p:nvPr/>
        </p:nvPicPr>
        <p:blipFill rotWithShape="1">
          <a:blip r:embed="rId6">
            <a:alphaModFix/>
          </a:blip>
          <a:srcRect b="28172" l="29129" r="53724" t="43686"/>
          <a:stretch/>
        </p:blipFill>
        <p:spPr>
          <a:xfrm>
            <a:off x="225375" y="851250"/>
            <a:ext cx="1411050" cy="1447474"/>
          </a:xfrm>
          <a:prstGeom prst="rect">
            <a:avLst/>
          </a:prstGeom>
          <a:noFill/>
          <a:ln>
            <a:noFill/>
          </a:ln>
        </p:spPr>
      </p:pic>
      <p:pic>
        <p:nvPicPr>
          <p:cNvPr id="728" name="Google Shape;728;p58"/>
          <p:cNvPicPr preferRelativeResize="0"/>
          <p:nvPr/>
        </p:nvPicPr>
        <p:blipFill rotWithShape="1">
          <a:blip r:embed="rId7">
            <a:alphaModFix/>
          </a:blip>
          <a:srcRect b="10877" l="6811" r="53143" t="53114"/>
          <a:stretch/>
        </p:blipFill>
        <p:spPr>
          <a:xfrm>
            <a:off x="1715475" y="722975"/>
            <a:ext cx="2803901" cy="1575750"/>
          </a:xfrm>
          <a:prstGeom prst="rect">
            <a:avLst/>
          </a:prstGeom>
          <a:noFill/>
          <a:ln>
            <a:noFill/>
          </a:ln>
        </p:spPr>
      </p:pic>
      <p:sp>
        <p:nvSpPr>
          <p:cNvPr id="729" name="Google Shape;729;p58"/>
          <p:cNvSpPr txBox="1"/>
          <p:nvPr/>
        </p:nvSpPr>
        <p:spPr>
          <a:xfrm>
            <a:off x="4923750" y="2942325"/>
            <a:ext cx="40593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Karl Kasarda - InRangeTV - YouTube</a:t>
            </a:r>
            <a:endParaRPr sz="1800">
              <a:solidFill>
                <a:schemeClr val="dk1"/>
              </a:solidFill>
            </a:endParaRPr>
          </a:p>
        </p:txBody>
      </p:sp>
      <p:sp>
        <p:nvSpPr>
          <p:cNvPr id="730" name="Google Shape;730;p58"/>
          <p:cNvSpPr txBox="1"/>
          <p:nvPr/>
        </p:nvSpPr>
        <p:spPr>
          <a:xfrm>
            <a:off x="5205775" y="722975"/>
            <a:ext cx="4059300" cy="5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Tacticool Girlfriend - YouTube/Insta</a:t>
            </a:r>
            <a:endParaRPr sz="1800">
              <a:solidFill>
                <a:schemeClr val="dk1"/>
              </a:solidFill>
            </a:endParaRPr>
          </a:p>
        </p:txBody>
      </p:sp>
      <p:pic>
        <p:nvPicPr>
          <p:cNvPr id="731" name="Google Shape;731;p58"/>
          <p:cNvPicPr preferRelativeResize="0"/>
          <p:nvPr/>
        </p:nvPicPr>
        <p:blipFill rotWithShape="1">
          <a:blip r:embed="rId8">
            <a:alphaModFix/>
          </a:blip>
          <a:srcRect b="8568" l="7690" r="53702" t="60794"/>
          <a:stretch/>
        </p:blipFill>
        <p:spPr>
          <a:xfrm>
            <a:off x="2551438" y="3313275"/>
            <a:ext cx="1975475" cy="979774"/>
          </a:xfrm>
          <a:prstGeom prst="rect">
            <a:avLst/>
          </a:prstGeom>
          <a:noFill/>
          <a:ln>
            <a:noFill/>
          </a:ln>
        </p:spPr>
      </p:pic>
      <p:pic>
        <p:nvPicPr>
          <p:cNvPr id="732" name="Google Shape;732;p58"/>
          <p:cNvPicPr preferRelativeResize="0"/>
          <p:nvPr/>
        </p:nvPicPr>
        <p:blipFill rotWithShape="1">
          <a:blip r:embed="rId9">
            <a:alphaModFix/>
          </a:blip>
          <a:srcRect b="37766" l="7883" r="53697" t="27099"/>
          <a:stretch/>
        </p:blipFill>
        <p:spPr>
          <a:xfrm>
            <a:off x="6795125" y="3388838"/>
            <a:ext cx="2296976" cy="1312850"/>
          </a:xfrm>
          <a:prstGeom prst="rect">
            <a:avLst/>
          </a:prstGeom>
          <a:noFill/>
          <a:ln>
            <a:noFill/>
          </a:ln>
        </p:spPr>
      </p:pic>
      <p:pic>
        <p:nvPicPr>
          <p:cNvPr id="733" name="Google Shape;733;p58"/>
          <p:cNvPicPr preferRelativeResize="0"/>
          <p:nvPr/>
        </p:nvPicPr>
        <p:blipFill rotWithShape="1">
          <a:blip r:embed="rId10">
            <a:alphaModFix/>
          </a:blip>
          <a:srcRect b="0" l="18280" r="0" t="0"/>
          <a:stretch/>
        </p:blipFill>
        <p:spPr>
          <a:xfrm>
            <a:off x="5094387" y="1140551"/>
            <a:ext cx="2080800" cy="1428979"/>
          </a:xfrm>
          <a:prstGeom prst="rect">
            <a:avLst/>
          </a:prstGeom>
          <a:noFill/>
          <a:ln>
            <a:noFill/>
          </a:ln>
        </p:spPr>
      </p:pic>
      <p:pic>
        <p:nvPicPr>
          <p:cNvPr id="734" name="Google Shape;734;p58"/>
          <p:cNvPicPr preferRelativeResize="0"/>
          <p:nvPr/>
        </p:nvPicPr>
        <p:blipFill rotWithShape="1">
          <a:blip r:embed="rId11">
            <a:alphaModFix/>
          </a:blip>
          <a:srcRect b="31326" l="72938" r="7451" t="51129"/>
          <a:stretch/>
        </p:blipFill>
        <p:spPr>
          <a:xfrm>
            <a:off x="7210076" y="1247475"/>
            <a:ext cx="1933926" cy="1081436"/>
          </a:xfrm>
          <a:prstGeom prst="rect">
            <a:avLst/>
          </a:prstGeom>
          <a:noFill/>
          <a:ln>
            <a:noFill/>
          </a:ln>
        </p:spPr>
      </p:pic>
      <p:pic>
        <p:nvPicPr>
          <p:cNvPr id="735" name="Google Shape;735;p58"/>
          <p:cNvPicPr preferRelativeResize="0"/>
          <p:nvPr/>
        </p:nvPicPr>
        <p:blipFill rotWithShape="1">
          <a:blip r:embed="rId12">
            <a:alphaModFix/>
          </a:blip>
          <a:srcRect b="29088" l="16911" r="50672" t="35113"/>
          <a:stretch/>
        </p:blipFill>
        <p:spPr>
          <a:xfrm>
            <a:off x="4923750" y="3388839"/>
            <a:ext cx="1806426" cy="124678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id="740" name="Google Shape;740;p59"/>
          <p:cNvPicPr preferRelativeResize="0"/>
          <p:nvPr/>
        </p:nvPicPr>
        <p:blipFill rotWithShape="1">
          <a:blip r:embed="rId3">
            <a:alphaModFix amt="20000"/>
          </a:blip>
          <a:srcRect b="6826" l="0" r="0" t="14433"/>
          <a:stretch/>
        </p:blipFill>
        <p:spPr>
          <a:xfrm>
            <a:off x="0" y="0"/>
            <a:ext cx="9144003" cy="5143498"/>
          </a:xfrm>
          <a:prstGeom prst="rect">
            <a:avLst/>
          </a:prstGeom>
          <a:noFill/>
          <a:ln>
            <a:noFill/>
          </a:ln>
        </p:spPr>
      </p:pic>
      <p:sp>
        <p:nvSpPr>
          <p:cNvPr id="741" name="Google Shape;741;p59"/>
          <p:cNvSpPr txBox="1"/>
          <p:nvPr/>
        </p:nvSpPr>
        <p:spPr>
          <a:xfrm>
            <a:off x="252900" y="151800"/>
            <a:ext cx="86382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Topics We Didn’t Have Time For…</a:t>
            </a:r>
            <a:endParaRPr b="1" sz="2500">
              <a:solidFill>
                <a:schemeClr val="dk1"/>
              </a:solidFill>
            </a:endParaRPr>
          </a:p>
        </p:txBody>
      </p:sp>
      <p:sp>
        <p:nvSpPr>
          <p:cNvPr id="742" name="Google Shape;742;p59"/>
          <p:cNvSpPr/>
          <p:nvPr/>
        </p:nvSpPr>
        <p:spPr>
          <a:xfrm>
            <a:off x="410600" y="7193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Home Defense</a:t>
            </a:r>
            <a:endParaRPr b="1"/>
          </a:p>
        </p:txBody>
      </p:sp>
      <p:sp>
        <p:nvSpPr>
          <p:cNvPr id="743" name="Google Shape;743;p59"/>
          <p:cNvSpPr/>
          <p:nvPr/>
        </p:nvSpPr>
        <p:spPr>
          <a:xfrm>
            <a:off x="410600" y="14452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Long Guns</a:t>
            </a:r>
            <a:endParaRPr b="1"/>
          </a:p>
        </p:txBody>
      </p:sp>
      <p:sp>
        <p:nvSpPr>
          <p:cNvPr id="744" name="Google Shape;744;p59"/>
          <p:cNvSpPr/>
          <p:nvPr/>
        </p:nvSpPr>
        <p:spPr>
          <a:xfrm>
            <a:off x="410600" y="217120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Community Defense</a:t>
            </a:r>
            <a:endParaRPr b="1"/>
          </a:p>
        </p:txBody>
      </p:sp>
      <p:sp>
        <p:nvSpPr>
          <p:cNvPr id="745" name="Google Shape;745;p59"/>
          <p:cNvSpPr/>
          <p:nvPr/>
        </p:nvSpPr>
        <p:spPr>
          <a:xfrm>
            <a:off x="410600" y="289712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Open Carry</a:t>
            </a:r>
            <a:br>
              <a:rPr b="1" lang="en"/>
            </a:br>
            <a:r>
              <a:rPr b="1" lang="en"/>
              <a:t>(Generally: don’t)</a:t>
            </a:r>
            <a:endParaRPr b="1"/>
          </a:p>
        </p:txBody>
      </p:sp>
      <p:sp>
        <p:nvSpPr>
          <p:cNvPr id="746" name="Google Shape;746;p59"/>
          <p:cNvSpPr/>
          <p:nvPr/>
        </p:nvSpPr>
        <p:spPr>
          <a:xfrm>
            <a:off x="410600" y="36230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Vetting Trainers</a:t>
            </a:r>
            <a:endParaRPr b="1"/>
          </a:p>
        </p:txBody>
      </p:sp>
      <p:sp>
        <p:nvSpPr>
          <p:cNvPr id="747" name="Google Shape;747;p59"/>
          <p:cNvSpPr/>
          <p:nvPr/>
        </p:nvSpPr>
        <p:spPr>
          <a:xfrm>
            <a:off x="2574900" y="7193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Cleaning &amp; Maintenance</a:t>
            </a:r>
            <a:endParaRPr b="1"/>
          </a:p>
        </p:txBody>
      </p:sp>
      <p:sp>
        <p:nvSpPr>
          <p:cNvPr id="748" name="Google Shape;748;p59"/>
          <p:cNvSpPr/>
          <p:nvPr/>
        </p:nvSpPr>
        <p:spPr>
          <a:xfrm>
            <a:off x="2574900" y="14452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Transport from Home</a:t>
            </a:r>
            <a:endParaRPr b="1"/>
          </a:p>
        </p:txBody>
      </p:sp>
      <p:sp>
        <p:nvSpPr>
          <p:cNvPr id="749" name="Google Shape;749;p59"/>
          <p:cNvSpPr/>
          <p:nvPr/>
        </p:nvSpPr>
        <p:spPr>
          <a:xfrm>
            <a:off x="2574900" y="217120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Flying with Firearms</a:t>
            </a:r>
            <a:endParaRPr b="1"/>
          </a:p>
        </p:txBody>
      </p:sp>
      <p:sp>
        <p:nvSpPr>
          <p:cNvPr id="750" name="Google Shape;750;p59"/>
          <p:cNvSpPr/>
          <p:nvPr/>
        </p:nvSpPr>
        <p:spPr>
          <a:xfrm>
            <a:off x="2574900" y="289712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Shooting Range Etiquette</a:t>
            </a:r>
            <a:endParaRPr b="1"/>
          </a:p>
        </p:txBody>
      </p:sp>
      <p:sp>
        <p:nvSpPr>
          <p:cNvPr id="751" name="Google Shape;751;p59"/>
          <p:cNvSpPr/>
          <p:nvPr/>
        </p:nvSpPr>
        <p:spPr>
          <a:xfrm>
            <a:off x="2574900" y="36230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Paper vs Steel Targets</a:t>
            </a:r>
            <a:endParaRPr b="1"/>
          </a:p>
        </p:txBody>
      </p:sp>
      <p:sp>
        <p:nvSpPr>
          <p:cNvPr id="752" name="Google Shape;752;p59"/>
          <p:cNvSpPr/>
          <p:nvPr/>
        </p:nvSpPr>
        <p:spPr>
          <a:xfrm>
            <a:off x="4739200" y="7193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Repair</a:t>
            </a:r>
            <a:endParaRPr b="1"/>
          </a:p>
        </p:txBody>
      </p:sp>
      <p:sp>
        <p:nvSpPr>
          <p:cNvPr id="753" name="Google Shape;753;p59"/>
          <p:cNvSpPr/>
          <p:nvPr/>
        </p:nvSpPr>
        <p:spPr>
          <a:xfrm>
            <a:off x="4739200" y="14452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Malfunctions</a:t>
            </a:r>
            <a:endParaRPr b="1"/>
          </a:p>
        </p:txBody>
      </p:sp>
      <p:sp>
        <p:nvSpPr>
          <p:cNvPr id="754" name="Google Shape;754;p59"/>
          <p:cNvSpPr/>
          <p:nvPr/>
        </p:nvSpPr>
        <p:spPr>
          <a:xfrm>
            <a:off x="4739200" y="217120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Dry Fire Drills</a:t>
            </a:r>
            <a:endParaRPr b="1"/>
          </a:p>
        </p:txBody>
      </p:sp>
      <p:sp>
        <p:nvSpPr>
          <p:cNvPr id="755" name="Google Shape;755;p59"/>
          <p:cNvSpPr/>
          <p:nvPr/>
        </p:nvSpPr>
        <p:spPr>
          <a:xfrm>
            <a:off x="4739200" y="289712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Live Fire Drills</a:t>
            </a:r>
            <a:endParaRPr b="1"/>
          </a:p>
        </p:txBody>
      </p:sp>
      <p:sp>
        <p:nvSpPr>
          <p:cNvPr id="756" name="Google Shape;756;p59"/>
          <p:cNvSpPr/>
          <p:nvPr/>
        </p:nvSpPr>
        <p:spPr>
          <a:xfrm>
            <a:off x="4739200" y="36230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Types of Actions</a:t>
            </a:r>
            <a:endParaRPr b="1"/>
          </a:p>
        </p:txBody>
      </p:sp>
      <p:sp>
        <p:nvSpPr>
          <p:cNvPr id="757" name="Google Shape;757;p59"/>
          <p:cNvSpPr/>
          <p:nvPr/>
        </p:nvSpPr>
        <p:spPr>
          <a:xfrm>
            <a:off x="6903500" y="7193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Ammo Selection</a:t>
            </a:r>
            <a:endParaRPr b="1"/>
          </a:p>
        </p:txBody>
      </p:sp>
      <p:sp>
        <p:nvSpPr>
          <p:cNvPr id="758" name="Google Shape;758;p59"/>
          <p:cNvSpPr/>
          <p:nvPr/>
        </p:nvSpPr>
        <p:spPr>
          <a:xfrm>
            <a:off x="6903500" y="14452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Crime and Firearms</a:t>
            </a:r>
            <a:endParaRPr b="1"/>
          </a:p>
        </p:txBody>
      </p:sp>
      <p:sp>
        <p:nvSpPr>
          <p:cNvPr id="759" name="Google Shape;759;p59"/>
          <p:cNvSpPr/>
          <p:nvPr/>
        </p:nvSpPr>
        <p:spPr>
          <a:xfrm>
            <a:off x="6903500" y="217120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Legal Concerns</a:t>
            </a:r>
            <a:endParaRPr b="1"/>
          </a:p>
        </p:txBody>
      </p:sp>
      <p:sp>
        <p:nvSpPr>
          <p:cNvPr id="760" name="Google Shape;760;p59"/>
          <p:cNvSpPr/>
          <p:nvPr/>
        </p:nvSpPr>
        <p:spPr>
          <a:xfrm>
            <a:off x="6903500" y="289712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NFA Firearms and Items</a:t>
            </a:r>
            <a:endParaRPr b="1"/>
          </a:p>
        </p:txBody>
      </p:sp>
      <p:sp>
        <p:nvSpPr>
          <p:cNvPr id="761" name="Google Shape;761;p59"/>
          <p:cNvSpPr/>
          <p:nvPr/>
        </p:nvSpPr>
        <p:spPr>
          <a:xfrm>
            <a:off x="6903500" y="3623050"/>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AR-15 Myths</a:t>
            </a:r>
            <a:endParaRPr b="1"/>
          </a:p>
        </p:txBody>
      </p:sp>
      <p:sp>
        <p:nvSpPr>
          <p:cNvPr id="762" name="Google Shape;762;p59"/>
          <p:cNvSpPr/>
          <p:nvPr/>
        </p:nvSpPr>
        <p:spPr>
          <a:xfrm>
            <a:off x="410600" y="43489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First Aid / Stop the Bleed</a:t>
            </a:r>
            <a:endParaRPr b="1"/>
          </a:p>
        </p:txBody>
      </p:sp>
      <p:sp>
        <p:nvSpPr>
          <p:cNvPr id="763" name="Google Shape;763;p59"/>
          <p:cNvSpPr/>
          <p:nvPr/>
        </p:nvSpPr>
        <p:spPr>
          <a:xfrm>
            <a:off x="2574900" y="43489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Range Bag Basics</a:t>
            </a:r>
            <a:endParaRPr b="1"/>
          </a:p>
        </p:txBody>
      </p:sp>
      <p:sp>
        <p:nvSpPr>
          <p:cNvPr id="764" name="Google Shape;764;p59"/>
          <p:cNvSpPr/>
          <p:nvPr/>
        </p:nvSpPr>
        <p:spPr>
          <a:xfrm>
            <a:off x="4739200" y="43489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Gifting Firearms</a:t>
            </a:r>
            <a:endParaRPr b="1"/>
          </a:p>
        </p:txBody>
      </p:sp>
      <p:sp>
        <p:nvSpPr>
          <p:cNvPr id="765" name="Google Shape;765;p59"/>
          <p:cNvSpPr/>
          <p:nvPr/>
        </p:nvSpPr>
        <p:spPr>
          <a:xfrm>
            <a:off x="6903500" y="4348975"/>
            <a:ext cx="1829898" cy="546210"/>
          </a:xfrm>
          <a:prstGeom prst="flowChartTerminator">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…AND MORE</a:t>
            </a:r>
            <a:endParaRPr b="1"/>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60"/>
          <p:cNvPicPr preferRelativeResize="0"/>
          <p:nvPr/>
        </p:nvPicPr>
        <p:blipFill rotWithShape="1">
          <a:blip r:embed="rId3">
            <a:alphaModFix amt="20000"/>
          </a:blip>
          <a:srcRect b="0" l="0" r="0" t="15626"/>
          <a:stretch/>
        </p:blipFill>
        <p:spPr>
          <a:xfrm>
            <a:off x="0" y="0"/>
            <a:ext cx="9143999" cy="5143500"/>
          </a:xfrm>
          <a:prstGeom prst="rect">
            <a:avLst/>
          </a:prstGeom>
          <a:noFill/>
          <a:ln>
            <a:noFill/>
          </a:ln>
          <a:effectLst>
            <a:outerShdw blurRad="57150" rotWithShape="0" algn="bl" dir="5400000" dist="19050">
              <a:srgbClr val="000000">
                <a:alpha val="50000"/>
              </a:srgbClr>
            </a:outerShdw>
          </a:effectLst>
        </p:spPr>
      </p:pic>
      <p:sp>
        <p:nvSpPr>
          <p:cNvPr id="771" name="Google Shape;771;p60"/>
          <p:cNvSpPr txBox="1"/>
          <p:nvPr/>
        </p:nvSpPr>
        <p:spPr>
          <a:xfrm>
            <a:off x="1335750" y="1661400"/>
            <a:ext cx="6472500" cy="182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000">
                <a:solidFill>
                  <a:schemeClr val="dk1"/>
                </a:solidFill>
              </a:rPr>
              <a:t>Question Time!</a:t>
            </a:r>
            <a:endParaRPr b="1" sz="5000">
              <a:solidFill>
                <a:schemeClr val="dk1"/>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id="776" name="Google Shape;776;p61"/>
          <p:cNvPicPr preferRelativeResize="0"/>
          <p:nvPr/>
        </p:nvPicPr>
        <p:blipFill rotWithShape="1">
          <a:blip r:embed="rId3">
            <a:alphaModFix amt="20000"/>
          </a:blip>
          <a:srcRect b="6826" l="0" r="0" t="14433"/>
          <a:stretch/>
        </p:blipFill>
        <p:spPr>
          <a:xfrm>
            <a:off x="0" y="0"/>
            <a:ext cx="9144003" cy="5143498"/>
          </a:xfrm>
          <a:prstGeom prst="rect">
            <a:avLst/>
          </a:prstGeom>
          <a:noFill/>
          <a:ln>
            <a:noFill/>
          </a:ln>
        </p:spPr>
      </p:pic>
      <p:sp>
        <p:nvSpPr>
          <p:cNvPr id="777" name="Google Shape;777;p61"/>
          <p:cNvSpPr txBox="1"/>
          <p:nvPr/>
        </p:nvSpPr>
        <p:spPr>
          <a:xfrm>
            <a:off x="252900" y="1945200"/>
            <a:ext cx="8638200" cy="72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1"/>
                </a:solidFill>
              </a:rPr>
              <a:t>Surplus Slides - If Time Permits</a:t>
            </a:r>
            <a:endParaRPr b="1" sz="25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descr="Question Mark Images | Free Photos, PNG Stickers, Wallpapers ..." id="116" name="Google Shape;116;p17"/>
          <p:cNvPicPr preferRelativeResize="0"/>
          <p:nvPr/>
        </p:nvPicPr>
        <p:blipFill rotWithShape="1">
          <a:blip r:embed="rId3">
            <a:alphaModFix/>
          </a:blip>
          <a:srcRect b="0" l="25139" r="22823" t="0"/>
          <a:stretch/>
        </p:blipFill>
        <p:spPr>
          <a:xfrm>
            <a:off x="6788975" y="896550"/>
            <a:ext cx="2093876" cy="4023926"/>
          </a:xfrm>
          <a:prstGeom prst="rect">
            <a:avLst/>
          </a:prstGeom>
          <a:noFill/>
          <a:ln>
            <a:noFill/>
          </a:ln>
        </p:spPr>
      </p:pic>
      <p:pic>
        <p:nvPicPr>
          <p:cNvPr id="117" name="Google Shape;117;p17"/>
          <p:cNvPicPr preferRelativeResize="0"/>
          <p:nvPr/>
        </p:nvPicPr>
        <p:blipFill rotWithShape="1">
          <a:blip r:embed="rId4">
            <a:alphaModFix amt="13000"/>
          </a:blip>
          <a:srcRect b="0" l="0" r="20375" t="55211"/>
          <a:stretch/>
        </p:blipFill>
        <p:spPr>
          <a:xfrm>
            <a:off x="0" y="0"/>
            <a:ext cx="9144000" cy="5143501"/>
          </a:xfrm>
          <a:prstGeom prst="rect">
            <a:avLst/>
          </a:prstGeom>
          <a:noFill/>
          <a:ln>
            <a:noFill/>
          </a:ln>
        </p:spPr>
      </p:pic>
      <p:sp>
        <p:nvSpPr>
          <p:cNvPr id="118" name="Google Shape;118;p17"/>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Questions we are answering today.</a:t>
            </a:r>
            <a:endParaRPr b="1" sz="2500">
              <a:solidFill>
                <a:schemeClr val="dk1"/>
              </a:solidFill>
            </a:endParaRPr>
          </a:p>
        </p:txBody>
      </p:sp>
      <p:sp>
        <p:nvSpPr>
          <p:cNvPr id="119" name="Google Shape;119;p17"/>
          <p:cNvSpPr txBox="1"/>
          <p:nvPr/>
        </p:nvSpPr>
        <p:spPr>
          <a:xfrm>
            <a:off x="768275" y="754150"/>
            <a:ext cx="7200600" cy="3839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Char char="●"/>
            </a:pPr>
            <a:r>
              <a:rPr b="1" lang="en" sz="2000">
                <a:solidFill>
                  <a:schemeClr val="dk1"/>
                </a:solidFill>
              </a:rPr>
              <a:t>What is self defense?</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What are the laws about self defense in Iowa?</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What kind of self-defense tools exist?</a:t>
            </a:r>
            <a:endParaRPr b="1" sz="2000">
              <a:solidFill>
                <a:schemeClr val="dk1"/>
              </a:solidFill>
            </a:endParaRPr>
          </a:p>
          <a:p>
            <a:pPr indent="-355600" lvl="1" marL="914400" rtl="0" algn="l">
              <a:spcBef>
                <a:spcPts val="0"/>
              </a:spcBef>
              <a:spcAft>
                <a:spcPts val="0"/>
              </a:spcAft>
              <a:buClr>
                <a:schemeClr val="dk1"/>
              </a:buClr>
              <a:buSzPts val="2000"/>
              <a:buChar char="○"/>
            </a:pPr>
            <a:r>
              <a:rPr b="1" lang="en" sz="2000">
                <a:solidFill>
                  <a:schemeClr val="dk1"/>
                </a:solidFill>
              </a:rPr>
              <a:t>What self defense tools should I avoid?</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When should I consider a firearm for self-defense?</a:t>
            </a:r>
            <a:endParaRPr b="1" sz="2000">
              <a:solidFill>
                <a:schemeClr val="dk1"/>
              </a:solidFill>
            </a:endParaRPr>
          </a:p>
          <a:p>
            <a:pPr indent="-355600" lvl="1" marL="914400" rtl="0" algn="l">
              <a:spcBef>
                <a:spcPts val="0"/>
              </a:spcBef>
              <a:spcAft>
                <a:spcPts val="0"/>
              </a:spcAft>
              <a:buClr>
                <a:schemeClr val="dk1"/>
              </a:buClr>
              <a:buSzPts val="2000"/>
              <a:buChar char="○"/>
            </a:pPr>
            <a:r>
              <a:rPr b="1" lang="en" sz="2000">
                <a:solidFill>
                  <a:schemeClr val="dk1"/>
                </a:solidFill>
              </a:rPr>
              <a:t>What are the firearms laws in Iowa?</a:t>
            </a:r>
            <a:endParaRPr b="1" sz="2000">
              <a:solidFill>
                <a:schemeClr val="dk1"/>
              </a:solidFill>
            </a:endParaRPr>
          </a:p>
          <a:p>
            <a:pPr indent="-355600" lvl="1" marL="914400" rtl="0" algn="l">
              <a:spcBef>
                <a:spcPts val="0"/>
              </a:spcBef>
              <a:spcAft>
                <a:spcPts val="0"/>
              </a:spcAft>
              <a:buClr>
                <a:schemeClr val="dk1"/>
              </a:buClr>
              <a:buSzPts val="2000"/>
              <a:buChar char="○"/>
            </a:pPr>
            <a:r>
              <a:rPr b="1" lang="en" sz="2000">
                <a:solidFill>
                  <a:schemeClr val="dk1"/>
                </a:solidFill>
              </a:rPr>
              <a:t>How do I choose a firearm?</a:t>
            </a:r>
            <a:endParaRPr b="1" sz="2000">
              <a:solidFill>
                <a:schemeClr val="dk1"/>
              </a:solidFill>
            </a:endParaRPr>
          </a:p>
          <a:p>
            <a:pPr indent="-355600" lvl="1" marL="914400" rtl="0" algn="l">
              <a:spcBef>
                <a:spcPts val="0"/>
              </a:spcBef>
              <a:spcAft>
                <a:spcPts val="0"/>
              </a:spcAft>
              <a:buClr>
                <a:schemeClr val="dk1"/>
              </a:buClr>
              <a:buSzPts val="2000"/>
              <a:buChar char="○"/>
            </a:pPr>
            <a:r>
              <a:rPr b="1" lang="en" sz="2000">
                <a:solidFill>
                  <a:schemeClr val="dk1"/>
                </a:solidFill>
              </a:rPr>
              <a:t>How do I legally purchase a firearm?</a:t>
            </a:r>
            <a:endParaRPr b="1" sz="2000">
              <a:solidFill>
                <a:schemeClr val="dk1"/>
              </a:solidFill>
            </a:endParaRPr>
          </a:p>
          <a:p>
            <a:pPr indent="-355600" lvl="1" marL="914400" rtl="0" algn="l">
              <a:spcBef>
                <a:spcPts val="0"/>
              </a:spcBef>
              <a:spcAft>
                <a:spcPts val="0"/>
              </a:spcAft>
              <a:buClr>
                <a:schemeClr val="dk1"/>
              </a:buClr>
              <a:buSzPts val="2000"/>
              <a:buChar char="○"/>
            </a:pPr>
            <a:r>
              <a:rPr b="1" lang="en" sz="2000">
                <a:solidFill>
                  <a:schemeClr val="dk1"/>
                </a:solidFill>
              </a:rPr>
              <a:t>How do I responsibly own a firearm?</a:t>
            </a:r>
            <a:endParaRPr b="1" sz="2000">
              <a:solidFill>
                <a:schemeClr val="dk1"/>
              </a:solidFill>
            </a:endParaRPr>
          </a:p>
          <a:p>
            <a:pPr indent="-355600" lvl="1" marL="914400" rtl="0" algn="l">
              <a:spcBef>
                <a:spcPts val="0"/>
              </a:spcBef>
              <a:spcAft>
                <a:spcPts val="0"/>
              </a:spcAft>
              <a:buClr>
                <a:schemeClr val="dk1"/>
              </a:buClr>
              <a:buSzPts val="2000"/>
              <a:buChar char="○"/>
            </a:pPr>
            <a:r>
              <a:rPr b="1" lang="en" sz="2000">
                <a:solidFill>
                  <a:schemeClr val="dk1"/>
                </a:solidFill>
              </a:rPr>
              <a:t>How do I learn how to shoot?</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Who can I look to for advice in the future?</a:t>
            </a:r>
            <a:endParaRPr b="1" sz="2000">
              <a:solidFill>
                <a:schemeClr val="dk1"/>
              </a:solidFill>
            </a:endParaRPr>
          </a:p>
          <a:p>
            <a:pPr indent="-355600" lvl="0" marL="457200" rtl="0" algn="l">
              <a:spcBef>
                <a:spcPts val="0"/>
              </a:spcBef>
              <a:spcAft>
                <a:spcPts val="0"/>
              </a:spcAft>
              <a:buClr>
                <a:schemeClr val="dk1"/>
              </a:buClr>
              <a:buSzPts val="2000"/>
              <a:buChar char="●"/>
            </a:pPr>
            <a:r>
              <a:rPr b="1" lang="en" sz="2000">
                <a:solidFill>
                  <a:schemeClr val="dk1"/>
                </a:solidFill>
              </a:rPr>
              <a:t>What else do I need to know??</a:t>
            </a:r>
            <a:endParaRPr b="1" sz="2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p62"/>
          <p:cNvPicPr preferRelativeResize="0"/>
          <p:nvPr/>
        </p:nvPicPr>
        <p:blipFill rotWithShape="1">
          <a:blip r:embed="rId3">
            <a:alphaModFix amt="20000"/>
          </a:blip>
          <a:srcRect b="0" l="0" r="0" t="6768"/>
          <a:stretch/>
        </p:blipFill>
        <p:spPr>
          <a:xfrm>
            <a:off x="0" y="0"/>
            <a:ext cx="9144275" cy="5143500"/>
          </a:xfrm>
          <a:prstGeom prst="rect">
            <a:avLst/>
          </a:prstGeom>
          <a:noFill/>
          <a:ln>
            <a:noFill/>
          </a:ln>
        </p:spPr>
      </p:pic>
      <p:sp>
        <p:nvSpPr>
          <p:cNvPr id="783" name="Google Shape;783;p62"/>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Concealing is easier </a:t>
            </a:r>
            <a:r>
              <a:rPr b="1" i="1" lang="en" sz="2500">
                <a:solidFill>
                  <a:schemeClr val="dk1"/>
                </a:solidFill>
              </a:rPr>
              <a:t>and</a:t>
            </a:r>
            <a:r>
              <a:rPr b="1" lang="en" sz="2500">
                <a:solidFill>
                  <a:schemeClr val="dk1"/>
                </a:solidFill>
              </a:rPr>
              <a:t> more complicated than you may think</a:t>
            </a:r>
            <a:endParaRPr b="1" sz="2500">
              <a:solidFill>
                <a:schemeClr val="dk1"/>
              </a:solidFill>
            </a:endParaRPr>
          </a:p>
        </p:txBody>
      </p:sp>
      <p:pic>
        <p:nvPicPr>
          <p:cNvPr descr="You can find even more outstanding content for the beginner and experienced concealed carrier alike over at @LangdonTactical &#10;&#10;STAY CONNECTED:&#10;Website: https://www.phlsterholsters.com&#10;Instagram: https://www.instagram.com/phlster/&#10;Facebook:  https://www.facebook.com/PHLster/&#10;Concealment Workshop: https://www.facebook.com/groups/139735863409843&#10;&#10;WRITTEN RESOURCES AND INSTRUCTIONS:&#10;https://www.phlsterholsters.com/blog/&#10;https://www.phlsterholsters.com/the-basics-of-concealment-mechanics/&#10;https://www.phlsterholsters.com/enigma-safety-must-read/&#10;https://www.phlsterholsters.com/instructions/&#10;https://www.phlsterholsters.com/which-enigma-model-is-right-for-me/&#10;&#10;DISCLAIMER:&#10;If your holster is broken, defective, or incorrect for your gun, discontinue use IMMEDIATELY and contact us at info@phlsterholsters.com. Do not use or carry with a low-profile concealment holster without prior training and instruction from a qualified professional firearms instructor. &#10;&#10;We stand by to assist you with any questions you may have about the product, and provide any assistance you may need. Do not hesitate to contact us, should you require service." id="784" name="Google Shape;784;p62" title="What does &quot;concealed&quot; actually mean?">
            <a:hlinkClick r:id="rId4"/>
          </p:cNvPr>
          <p:cNvPicPr preferRelativeResize="0"/>
          <p:nvPr/>
        </p:nvPicPr>
        <p:blipFill>
          <a:blip r:embed="rId5">
            <a:alphaModFix/>
          </a:blip>
          <a:stretch>
            <a:fillRect/>
          </a:stretch>
        </p:blipFill>
        <p:spPr>
          <a:xfrm>
            <a:off x="1226500" y="1214375"/>
            <a:ext cx="6543675" cy="3680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100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63"/>
          <p:cNvPicPr preferRelativeResize="0"/>
          <p:nvPr/>
        </p:nvPicPr>
        <p:blipFill rotWithShape="1">
          <a:blip r:embed="rId3">
            <a:alphaModFix amt="20000"/>
          </a:blip>
          <a:srcRect b="0" l="0" r="0" t="6768"/>
          <a:stretch/>
        </p:blipFill>
        <p:spPr>
          <a:xfrm>
            <a:off x="0" y="0"/>
            <a:ext cx="9144275" cy="5143500"/>
          </a:xfrm>
          <a:prstGeom prst="rect">
            <a:avLst/>
          </a:prstGeom>
          <a:noFill/>
          <a:ln>
            <a:noFill/>
          </a:ln>
        </p:spPr>
      </p:pic>
      <p:sp>
        <p:nvSpPr>
          <p:cNvPr id="790" name="Google Shape;790;p63"/>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Concealing is easier </a:t>
            </a:r>
            <a:r>
              <a:rPr b="1" i="1" lang="en" sz="2500">
                <a:solidFill>
                  <a:schemeClr val="dk1"/>
                </a:solidFill>
              </a:rPr>
              <a:t>and</a:t>
            </a:r>
            <a:r>
              <a:rPr b="1" lang="en" sz="2500">
                <a:solidFill>
                  <a:schemeClr val="dk1"/>
                </a:solidFill>
              </a:rPr>
              <a:t> more complicated than you may think</a:t>
            </a:r>
            <a:endParaRPr b="1" sz="2500">
              <a:solidFill>
                <a:schemeClr val="dk1"/>
              </a:solidFill>
            </a:endParaRPr>
          </a:p>
        </p:txBody>
      </p:sp>
      <p:pic>
        <p:nvPicPr>
          <p:cNvPr descr="In this weeks video we are going to define &quot;printing&quot; and discuss some of the major benefits of effectively concealing the gun we chose to carry. &#10;&#10;Check out our full blog post on this topic: https://www.phlsterholsters.com/what-is-printing/&#10;&#10;STAY CONNECTED:&#10;Website: https://www.phlsterholsters.com&#10;Instagram: https://www.instagram.com/phlster/&#10;Facebook:  https://www.facebook.com/PHLster/&#10;Concealment Workshop: https://www.facebook.com/groups/139735863409843&#10;&#10;WRITTEN RESOURCES AND INSTRUCTIONS:&#10;https://www.phlsterholsters.com/blog/&#10;https://www.phlsterholsters.com/the-basics-of-concealment-mechanics/&#10;https://www.phlsterholsters.com/enigma-safety-must-read/&#10;https://www.phlsterholsters.com/instructions/&#10;https://www.phlsterholsters.com/which-enigma-model-is-right-for-me/&#10;&#10;DISCLAIMER:&#10;If your holster is broken, defective, or incorrect for your gun, discontinue use IMMEDIATELY and contact us at info@phlsterholsters.com. Do not use or carry with a low-profile concealment holster without prior training and instruction from a qualified professional firearms instructor. &#10;&#10;We stand by to assist you with any questions you may have about the product, and provide any assistance you may need. Do not hesitate to contact us, should you require service." id="791" name="Google Shape;791;p63" title="What is Printing? | Does it Matter?">
            <a:hlinkClick r:id="rId4"/>
          </p:cNvPr>
          <p:cNvPicPr preferRelativeResize="0"/>
          <p:nvPr/>
        </p:nvPicPr>
        <p:blipFill>
          <a:blip r:embed="rId5">
            <a:alphaModFix/>
          </a:blip>
          <a:stretch>
            <a:fillRect/>
          </a:stretch>
        </p:blipFill>
        <p:spPr>
          <a:xfrm>
            <a:off x="1259088" y="1238250"/>
            <a:ext cx="6435600" cy="3620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10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pic>
        <p:nvPicPr>
          <p:cNvPr id="796" name="Google Shape;796;p64"/>
          <p:cNvPicPr preferRelativeResize="0"/>
          <p:nvPr/>
        </p:nvPicPr>
        <p:blipFill rotWithShape="1">
          <a:blip r:embed="rId3">
            <a:alphaModFix amt="20000"/>
          </a:blip>
          <a:srcRect b="5201" l="0" r="0" t="10764"/>
          <a:stretch/>
        </p:blipFill>
        <p:spPr>
          <a:xfrm>
            <a:off x="0" y="0"/>
            <a:ext cx="9143999" cy="5143500"/>
          </a:xfrm>
          <a:prstGeom prst="rect">
            <a:avLst/>
          </a:prstGeom>
          <a:noFill/>
          <a:ln>
            <a:noFill/>
          </a:ln>
        </p:spPr>
      </p:pic>
      <p:sp>
        <p:nvSpPr>
          <p:cNvPr id="797" name="Google Shape;797;p64"/>
          <p:cNvSpPr txBox="1"/>
          <p:nvPr/>
        </p:nvSpPr>
        <p:spPr>
          <a:xfrm>
            <a:off x="235325" y="170850"/>
            <a:ext cx="80205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learn how to shoot? - Competition styles.</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798" name="Google Shape;798;p64"/>
          <p:cNvSpPr txBox="1"/>
          <p:nvPr/>
        </p:nvSpPr>
        <p:spPr>
          <a:xfrm>
            <a:off x="2359900" y="4486275"/>
            <a:ext cx="4067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rPr>
              <a:t>Steel Challenge</a:t>
            </a:r>
            <a:endParaRPr/>
          </a:p>
        </p:txBody>
      </p:sp>
      <p:sp>
        <p:nvSpPr>
          <p:cNvPr id="799" name="Google Shape;799;p64"/>
          <p:cNvSpPr txBox="1"/>
          <p:nvPr/>
        </p:nvSpPr>
        <p:spPr>
          <a:xfrm>
            <a:off x="6980150" y="838050"/>
            <a:ext cx="1993800" cy="3641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Handgun or PCC divisions</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Mostly standing</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Four </a:t>
            </a:r>
            <a:r>
              <a:rPr lang="en" sz="1500">
                <a:solidFill>
                  <a:schemeClr val="dk2"/>
                </a:solidFill>
              </a:rPr>
              <a:t>repetitions</a:t>
            </a:r>
            <a:r>
              <a:rPr lang="en" sz="1500">
                <a:solidFill>
                  <a:schemeClr val="dk2"/>
                </a:solidFill>
              </a:rPr>
              <a:t> of the same </a:t>
            </a:r>
            <a:r>
              <a:rPr lang="en" sz="1500">
                <a:solidFill>
                  <a:schemeClr val="dk2"/>
                </a:solidFill>
              </a:rPr>
              <a:t>target presentation</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Very low barrier to entry, often very casual.</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Excellent for practicing fundamentals of target acquisition, transition, and trigger pull.</a:t>
            </a:r>
            <a:endParaRPr sz="1500">
              <a:solidFill>
                <a:schemeClr val="dk2"/>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65"/>
          <p:cNvPicPr preferRelativeResize="0"/>
          <p:nvPr/>
        </p:nvPicPr>
        <p:blipFill rotWithShape="1">
          <a:blip r:embed="rId3">
            <a:alphaModFix amt="20000"/>
          </a:blip>
          <a:srcRect b="5201" l="0" r="0" t="10764"/>
          <a:stretch/>
        </p:blipFill>
        <p:spPr>
          <a:xfrm>
            <a:off x="0" y="0"/>
            <a:ext cx="9143999" cy="5143500"/>
          </a:xfrm>
          <a:prstGeom prst="rect">
            <a:avLst/>
          </a:prstGeom>
          <a:noFill/>
          <a:ln>
            <a:noFill/>
          </a:ln>
        </p:spPr>
      </p:pic>
      <p:sp>
        <p:nvSpPr>
          <p:cNvPr id="805" name="Google Shape;805;p65"/>
          <p:cNvSpPr txBox="1"/>
          <p:nvPr/>
        </p:nvSpPr>
        <p:spPr>
          <a:xfrm>
            <a:off x="235325" y="170850"/>
            <a:ext cx="80205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learn how to shoot? - Competition styles.</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806" name="Google Shape;806;p65"/>
          <p:cNvSpPr txBox="1"/>
          <p:nvPr/>
        </p:nvSpPr>
        <p:spPr>
          <a:xfrm>
            <a:off x="2359900" y="4486275"/>
            <a:ext cx="4067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rPr>
              <a:t>USPSA</a:t>
            </a:r>
            <a:endParaRPr/>
          </a:p>
        </p:txBody>
      </p:sp>
      <p:pic>
        <p:nvPicPr>
          <p:cNvPr descr="This was my first USPSA classifier match, and my third match with the @Waltherarms Match Q5-SF! &#10;&#10;0:00 Intro&#10;0:26 Classifier? &#10;1:14 Match Goals&#10;1:47 First Stage &#10;2:19 Second Stage &#10;2:40 Third Stage &#10;3:05 Fourth Stage&#10;3:28 Fifth Stage&#10;3:51 Sixth Stage &#10;4:49 My Results &#10;&#10;If you're getting value out of these videos and you'd like to consider further supporting future content you can find me over on Patreon: patreon.com/armedandstyled&#10;&#10;*The following section contains affiliate links and codes* &#10;&#10;Ridge Merino (SUN SHIRT in this video): https://alnk.to/gVIWhYB&#10;Woolly: https://alnk.to/cb0zYJq &#10;&#10;Big Tex Ordinance allows you to use code ARMEDANDSTYLED to receive 10% of certain supplies including, but not limited to the new Enigma Express, and the PHLster Skeleton. &#10;&#10;Big Tex Ordnance is a financial supporter of Armed and Styled! Big Tex offers high quality holsters, lights, EDC gear, accessories, and everything else you'd want for your EDC and range setup. If you have been looking for a way to support my current and future content, and you happen to be making some upcoming purchases please consider doing that through my affiliate link: https://linktr.ee/ArmedandStyled&#10;&#10;Follow me on Instagram: https://www.instagram.com/armed_and_styled/&#10;Check out archived posts and reviews on my website: https://www.armedandstyled.net" id="807" name="Google Shape;807;p65" title="My First USPSA Classifier Match!!">
            <a:hlinkClick r:id="rId4"/>
          </p:cNvPr>
          <p:cNvPicPr preferRelativeResize="0"/>
          <p:nvPr/>
        </p:nvPicPr>
        <p:blipFill>
          <a:blip r:embed="rId5">
            <a:alphaModFix/>
          </a:blip>
          <a:stretch>
            <a:fillRect/>
          </a:stretch>
        </p:blipFill>
        <p:spPr>
          <a:xfrm>
            <a:off x="235325" y="720325"/>
            <a:ext cx="6582800" cy="3702825"/>
          </a:xfrm>
          <a:prstGeom prst="rect">
            <a:avLst/>
          </a:prstGeom>
          <a:noFill/>
          <a:ln>
            <a:noFill/>
          </a:ln>
        </p:spPr>
      </p:pic>
      <p:sp>
        <p:nvSpPr>
          <p:cNvPr id="808" name="Google Shape;808;p65"/>
          <p:cNvSpPr txBox="1"/>
          <p:nvPr/>
        </p:nvSpPr>
        <p:spPr>
          <a:xfrm>
            <a:off x="6980150" y="838050"/>
            <a:ext cx="1993800" cy="3641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Handgun or PCC divisions</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Fast footwork is emphasized</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Sometimes called “golf with guns” - competitors often use highly specialized handguns.</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Good for fundamentals of moving and shooting</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Extremely high skill ceiling.</a:t>
            </a:r>
            <a:endParaRPr sz="1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1000"/>
                                        <p:tgtEl>
                                          <p:spTgt spid="8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pic>
        <p:nvPicPr>
          <p:cNvPr id="813" name="Google Shape;813;p66"/>
          <p:cNvPicPr preferRelativeResize="0"/>
          <p:nvPr/>
        </p:nvPicPr>
        <p:blipFill rotWithShape="1">
          <a:blip r:embed="rId3">
            <a:alphaModFix amt="20000"/>
          </a:blip>
          <a:srcRect b="5201" l="0" r="0" t="10764"/>
          <a:stretch/>
        </p:blipFill>
        <p:spPr>
          <a:xfrm>
            <a:off x="0" y="0"/>
            <a:ext cx="9143999" cy="5143500"/>
          </a:xfrm>
          <a:prstGeom prst="rect">
            <a:avLst/>
          </a:prstGeom>
          <a:noFill/>
          <a:ln>
            <a:noFill/>
          </a:ln>
        </p:spPr>
      </p:pic>
      <p:sp>
        <p:nvSpPr>
          <p:cNvPr id="814" name="Google Shape;814;p66"/>
          <p:cNvSpPr txBox="1"/>
          <p:nvPr/>
        </p:nvSpPr>
        <p:spPr>
          <a:xfrm>
            <a:off x="235325" y="170850"/>
            <a:ext cx="80205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do I learn how to shoot? - Competition styles.</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815" name="Google Shape;815;p66"/>
          <p:cNvSpPr txBox="1"/>
          <p:nvPr/>
        </p:nvSpPr>
        <p:spPr>
          <a:xfrm>
            <a:off x="2523600" y="4506575"/>
            <a:ext cx="4096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solidFill>
                  <a:schemeClr val="dk1"/>
                </a:solidFill>
              </a:rPr>
              <a:t>Brutality / 2 Gun Action</a:t>
            </a:r>
            <a:endParaRPr/>
          </a:p>
        </p:txBody>
      </p:sp>
      <p:pic>
        <p:nvPicPr>
          <p:cNvPr descr="@InrangeTv 's High Desert Brutality was so much fun last year, I had to be sure to attend it again in 2024! I'm back with more footage made with more cameras, more dynamic shooting environments, more creative stage designs, and most importantly, some hard action in the desert sun! These (mainly) two-gun competitions have ranges out and beyond 500 yards, physical challenges, a huge array of targets, props, and scenarios that immerse the shooter in a slew of engaging courses of fire. I had an absolute blast, and I really hope you have fun watching my coverage of my runs through each of the seven stages at this year's event. A huge thank you to everyone that helped put this together to create the most consistently enjoyable and welcoming competitions I've ever had the pleasure of attending!&#10;&#10;0:00 Introduction&#10;1:00 Stage 1: Sicario&#10;4:56 Stage 2: Salang Pass&#10;8:32 Stage 3: Over the Top&#10;11:25 Stage 4: The Whistleblower&#10;14:21 Stage 5: Circle the Wagons&#10;17:17 Stage 6: Transmission&#10;20:29 Stage 7: Rush B&#10;22:57 Conclusion&#10;&#10;&#10;Subscribe here and hit that notification bell: https://www.youtube.com/TacticoolGirlfriend?sub_confirmation=1&#10;&#10;Facebook: https://www.facebook.com/tacticoolgirlfriend&#10;Instagram: https://www.instagram.com/tacticoolgf&#10;Twitter: https://twitter.com/tacticoolgf&#10;TGF merch: https://society6.com/tacticoolgf" id="816" name="Google Shape;816;p66" title="High Desert Brutality 2024">
            <a:hlinkClick r:id="rId4"/>
          </p:cNvPr>
          <p:cNvPicPr preferRelativeResize="0"/>
          <p:nvPr/>
        </p:nvPicPr>
        <p:blipFill>
          <a:blip r:embed="rId5">
            <a:alphaModFix/>
          </a:blip>
          <a:stretch>
            <a:fillRect/>
          </a:stretch>
        </p:blipFill>
        <p:spPr>
          <a:xfrm>
            <a:off x="304650" y="811450"/>
            <a:ext cx="6258800" cy="3520575"/>
          </a:xfrm>
          <a:prstGeom prst="rect">
            <a:avLst/>
          </a:prstGeom>
          <a:noFill/>
          <a:ln>
            <a:noFill/>
          </a:ln>
        </p:spPr>
      </p:pic>
      <p:sp>
        <p:nvSpPr>
          <p:cNvPr id="817" name="Google Shape;817;p66"/>
          <p:cNvSpPr txBox="1"/>
          <p:nvPr/>
        </p:nvSpPr>
        <p:spPr>
          <a:xfrm>
            <a:off x="6697925" y="838050"/>
            <a:ext cx="2276100" cy="36414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Char char="●"/>
            </a:pPr>
            <a:r>
              <a:rPr lang="en" sz="1500">
                <a:solidFill>
                  <a:schemeClr val="dk2"/>
                </a:solidFill>
              </a:rPr>
              <a:t>Inclusive, high skill match format with a </a:t>
            </a:r>
            <a:r>
              <a:rPr lang="en" sz="1500">
                <a:solidFill>
                  <a:schemeClr val="dk2"/>
                </a:solidFill>
              </a:rPr>
              <a:t>variety of divisions</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“...combines tests of marksmanship, physical challenge, and brutal scoring.”</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Higher barrier to entry (cost and travel)</a:t>
            </a:r>
            <a:endParaRPr sz="1500">
              <a:solidFill>
                <a:schemeClr val="dk2"/>
              </a:solidFill>
            </a:endParaRPr>
          </a:p>
          <a:p>
            <a:pPr indent="-323850" lvl="0" marL="457200" rtl="0" algn="l">
              <a:spcBef>
                <a:spcPts val="0"/>
              </a:spcBef>
              <a:spcAft>
                <a:spcPts val="0"/>
              </a:spcAft>
              <a:buClr>
                <a:schemeClr val="dk2"/>
              </a:buClr>
              <a:buSzPts val="1500"/>
              <a:buChar char="●"/>
            </a:pPr>
            <a:r>
              <a:rPr lang="en" sz="1500">
                <a:solidFill>
                  <a:schemeClr val="dk2"/>
                </a:solidFill>
              </a:rPr>
              <a:t>Emphasis on dynamic, varied stages while stress-testing skills.</a:t>
            </a:r>
            <a:endParaRPr sz="15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1000"/>
                                        <p:tgtEl>
                                          <p:spTgt spid="8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67"/>
          <p:cNvPicPr preferRelativeResize="0"/>
          <p:nvPr/>
        </p:nvPicPr>
        <p:blipFill rotWithShape="1">
          <a:blip r:embed="rId3">
            <a:alphaModFix amt="20000"/>
          </a:blip>
          <a:srcRect b="5201" l="0" r="0" t="10764"/>
          <a:stretch/>
        </p:blipFill>
        <p:spPr>
          <a:xfrm>
            <a:off x="0" y="0"/>
            <a:ext cx="9143999" cy="5143500"/>
          </a:xfrm>
          <a:prstGeom prst="rect">
            <a:avLst/>
          </a:prstGeom>
          <a:noFill/>
          <a:ln>
            <a:noFill/>
          </a:ln>
        </p:spPr>
      </p:pic>
      <p:sp>
        <p:nvSpPr>
          <p:cNvPr id="823" name="Google Shape;823;p67"/>
          <p:cNvSpPr txBox="1"/>
          <p:nvPr/>
        </p:nvSpPr>
        <p:spPr>
          <a:xfrm>
            <a:off x="235325" y="170850"/>
            <a:ext cx="80205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How to find a competition</a:t>
            </a:r>
            <a:endParaRPr b="1" sz="2500">
              <a:solidFill>
                <a:schemeClr val="dk1"/>
              </a:solidFill>
            </a:endParaRPr>
          </a:p>
          <a:p>
            <a:pPr indent="0" lvl="0" marL="0" rtl="0" algn="l">
              <a:spcBef>
                <a:spcPts val="0"/>
              </a:spcBef>
              <a:spcAft>
                <a:spcPts val="0"/>
              </a:spcAft>
              <a:buNone/>
            </a:pPr>
            <a:r>
              <a:t/>
            </a:r>
            <a:endParaRPr b="1" sz="2500">
              <a:solidFill>
                <a:schemeClr val="dk1"/>
              </a:solidFill>
            </a:endParaRPr>
          </a:p>
        </p:txBody>
      </p:sp>
      <p:sp>
        <p:nvSpPr>
          <p:cNvPr id="824" name="Google Shape;824;p67"/>
          <p:cNvSpPr txBox="1"/>
          <p:nvPr/>
        </p:nvSpPr>
        <p:spPr>
          <a:xfrm>
            <a:off x="1053725" y="1229500"/>
            <a:ext cx="6217800" cy="3022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[TBD - more 102 or 201 stuff if interested]</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Practiscore</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Local range calendars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Instructor help</a:t>
            </a:r>
            <a:endParaRPr sz="1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File:Black Panther demonstration.jpg - Wikipedia" id="124" name="Google Shape;124;p18"/>
          <p:cNvPicPr preferRelativeResize="0"/>
          <p:nvPr/>
        </p:nvPicPr>
        <p:blipFill rotWithShape="1">
          <a:blip r:embed="rId3">
            <a:alphaModFix amt="20000"/>
          </a:blip>
          <a:srcRect b="0" l="2709" r="6661" t="28683"/>
          <a:stretch/>
        </p:blipFill>
        <p:spPr>
          <a:xfrm>
            <a:off x="0" y="0"/>
            <a:ext cx="9144003" cy="5143500"/>
          </a:xfrm>
          <a:prstGeom prst="rect">
            <a:avLst/>
          </a:prstGeom>
          <a:noFill/>
          <a:ln>
            <a:noFill/>
          </a:ln>
        </p:spPr>
      </p:pic>
      <p:sp>
        <p:nvSpPr>
          <p:cNvPr id="125" name="Google Shape;125;p18"/>
          <p:cNvSpPr txBox="1"/>
          <p:nvPr/>
        </p:nvSpPr>
        <p:spPr>
          <a:xfrm>
            <a:off x="235325" y="118775"/>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What is self defense?</a:t>
            </a:r>
            <a:endParaRPr b="1" sz="2500">
              <a:solidFill>
                <a:schemeClr val="dk1"/>
              </a:solidFill>
            </a:endParaRPr>
          </a:p>
        </p:txBody>
      </p:sp>
      <p:sp>
        <p:nvSpPr>
          <p:cNvPr id="126" name="Google Shape;126;p18"/>
          <p:cNvSpPr txBox="1"/>
          <p:nvPr/>
        </p:nvSpPr>
        <p:spPr>
          <a:xfrm>
            <a:off x="411600" y="709675"/>
            <a:ext cx="8320800" cy="3936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AutoNum type="arabicPeriod"/>
            </a:pPr>
            <a:r>
              <a:rPr lang="en" sz="1800">
                <a:solidFill>
                  <a:schemeClr val="dk1"/>
                </a:solidFill>
              </a:rPr>
              <a:t>The use of skills, tools, or any other measures to </a:t>
            </a:r>
            <a:r>
              <a:rPr b="1" lang="en" sz="1800">
                <a:solidFill>
                  <a:schemeClr val="dk1"/>
                </a:solidFill>
              </a:rPr>
              <a:t>protect oneself from harm</a:t>
            </a:r>
            <a:r>
              <a:rPr lang="en" sz="1800">
                <a:solidFill>
                  <a:schemeClr val="dk1"/>
                </a:solidFill>
              </a:rPr>
              <a: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The use of </a:t>
            </a:r>
            <a:r>
              <a:rPr b="1" lang="en" sz="1800">
                <a:solidFill>
                  <a:schemeClr val="dk1"/>
                </a:solidFill>
              </a:rPr>
              <a:t>proportional amount of force</a:t>
            </a:r>
            <a:r>
              <a:rPr lang="en" sz="1800">
                <a:solidFill>
                  <a:schemeClr val="dk1"/>
                </a:solidFill>
              </a:rPr>
              <a:t> to either disable or incapacitate a threat.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Self defense is a </a:t>
            </a:r>
            <a:r>
              <a:rPr b="1" lang="en" sz="1800">
                <a:solidFill>
                  <a:schemeClr val="dk1"/>
                </a:solidFill>
              </a:rPr>
              <a:t>broad continuum.</a:t>
            </a:r>
            <a:r>
              <a:rPr lang="en" sz="1800">
                <a:solidFill>
                  <a:schemeClr val="dk1"/>
                </a:solidFill>
              </a:rPr>
              <a:t> Simply leaving a room can be self defense. So can locking the door, or driving away. We are here today primarily to talk about </a:t>
            </a:r>
            <a:r>
              <a:rPr b="1" lang="en" sz="1800">
                <a:solidFill>
                  <a:schemeClr val="dk1"/>
                </a:solidFill>
              </a:rPr>
              <a:t>tools for self defense </a:t>
            </a:r>
            <a:r>
              <a:rPr lang="en" sz="1800">
                <a:solidFill>
                  <a:schemeClr val="dk1"/>
                </a:solidFill>
              </a:rPr>
              <a:t>that are meant to </a:t>
            </a:r>
            <a:r>
              <a:rPr b="1" lang="en" sz="1800">
                <a:solidFill>
                  <a:schemeClr val="dk1"/>
                </a:solidFill>
              </a:rPr>
              <a:t>physically disable or incapacitate a person in order to stop them from doing harm in the moment.</a:t>
            </a:r>
            <a:endParaRPr b="1"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The right to self defense is an </a:t>
            </a:r>
            <a:r>
              <a:rPr b="1" i="1" lang="en" sz="1800">
                <a:solidFill>
                  <a:schemeClr val="dk1"/>
                </a:solidFill>
              </a:rPr>
              <a:t>inherent </a:t>
            </a:r>
            <a:r>
              <a:rPr b="1" lang="en" sz="1800">
                <a:solidFill>
                  <a:schemeClr val="dk1"/>
                </a:solidFill>
              </a:rPr>
              <a:t>human right</a:t>
            </a:r>
            <a:r>
              <a:rPr lang="en" sz="1800">
                <a:solidFill>
                  <a:schemeClr val="dk1"/>
                </a:solidFill>
              </a:rPr>
              <a:t>: it can be recognized by law, but is not solely granted by law. However, </a:t>
            </a:r>
            <a:r>
              <a:rPr b="1" lang="en" sz="1800">
                <a:solidFill>
                  <a:schemeClr val="dk1"/>
                </a:solidFill>
              </a:rPr>
              <a:t>knowledge of the law is important</a:t>
            </a:r>
            <a:r>
              <a:rPr lang="en" sz="1800">
                <a:solidFill>
                  <a:schemeClr val="dk1"/>
                </a:solidFill>
              </a:rPr>
              <a:t>.</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File:Black Panther demonstration.jpg - Wikipedia" id="131" name="Google Shape;131;p19"/>
          <p:cNvPicPr preferRelativeResize="0"/>
          <p:nvPr/>
        </p:nvPicPr>
        <p:blipFill rotWithShape="1">
          <a:blip r:embed="rId3">
            <a:alphaModFix amt="20000"/>
          </a:blip>
          <a:srcRect b="0" l="2709" r="6661" t="28683"/>
          <a:stretch/>
        </p:blipFill>
        <p:spPr>
          <a:xfrm>
            <a:off x="0" y="0"/>
            <a:ext cx="9144003" cy="5143500"/>
          </a:xfrm>
          <a:prstGeom prst="rect">
            <a:avLst/>
          </a:prstGeom>
          <a:noFill/>
          <a:ln>
            <a:noFill/>
          </a:ln>
        </p:spPr>
      </p:pic>
      <p:sp>
        <p:nvSpPr>
          <p:cNvPr id="132" name="Google Shape;132;p19"/>
          <p:cNvSpPr txBox="1"/>
          <p:nvPr/>
        </p:nvSpPr>
        <p:spPr>
          <a:xfrm>
            <a:off x="235325" y="118775"/>
            <a:ext cx="75459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Disable or Incapacitate - what does that mean?</a:t>
            </a:r>
            <a:endParaRPr b="1" sz="2500">
              <a:solidFill>
                <a:schemeClr val="dk1"/>
              </a:solidFill>
            </a:endParaRPr>
          </a:p>
        </p:txBody>
      </p:sp>
      <p:sp>
        <p:nvSpPr>
          <p:cNvPr id="133" name="Google Shape;133;p19"/>
          <p:cNvSpPr txBox="1"/>
          <p:nvPr/>
        </p:nvSpPr>
        <p:spPr>
          <a:xfrm>
            <a:off x="411600" y="844475"/>
            <a:ext cx="8320800" cy="38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Simply put, </a:t>
            </a:r>
            <a:r>
              <a:rPr b="1" lang="en" sz="2000">
                <a:solidFill>
                  <a:schemeClr val="dk1"/>
                </a:solidFill>
              </a:rPr>
              <a:t>to reduce the capacity of another person to harm you.</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t/>
            </a:r>
            <a:endParaRPr sz="2000">
              <a:solidFill>
                <a:schemeClr val="dk1"/>
              </a:solidFill>
            </a:endParaRPr>
          </a:p>
        </p:txBody>
      </p:sp>
      <p:sp>
        <p:nvSpPr>
          <p:cNvPr id="134" name="Google Shape;134;p19"/>
          <p:cNvSpPr/>
          <p:nvPr/>
        </p:nvSpPr>
        <p:spPr>
          <a:xfrm>
            <a:off x="1007925" y="1620975"/>
            <a:ext cx="22212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Create a Barrier</a:t>
            </a:r>
            <a:endParaRPr b="1" sz="1900"/>
          </a:p>
        </p:txBody>
      </p:sp>
      <p:sp>
        <p:nvSpPr>
          <p:cNvPr id="135" name="Google Shape;135;p19"/>
          <p:cNvSpPr/>
          <p:nvPr/>
        </p:nvSpPr>
        <p:spPr>
          <a:xfrm>
            <a:off x="1692638" y="2443675"/>
            <a:ext cx="22212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Leave the Area</a:t>
            </a:r>
            <a:endParaRPr b="1" sz="1900"/>
          </a:p>
        </p:txBody>
      </p:sp>
      <p:sp>
        <p:nvSpPr>
          <p:cNvPr id="136" name="Google Shape;136;p19"/>
          <p:cNvSpPr/>
          <p:nvPr/>
        </p:nvSpPr>
        <p:spPr>
          <a:xfrm>
            <a:off x="5600475" y="1620975"/>
            <a:ext cx="25356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Physically Disable an Attacker</a:t>
            </a:r>
            <a:endParaRPr b="1" sz="1900"/>
          </a:p>
        </p:txBody>
      </p:sp>
      <p:sp>
        <p:nvSpPr>
          <p:cNvPr id="137" name="Google Shape;137;p19"/>
          <p:cNvSpPr/>
          <p:nvPr/>
        </p:nvSpPr>
        <p:spPr>
          <a:xfrm>
            <a:off x="805088" y="3266375"/>
            <a:ext cx="25356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Draw Attention</a:t>
            </a:r>
            <a:endParaRPr b="1" sz="1900"/>
          </a:p>
        </p:txBody>
      </p:sp>
      <p:sp>
        <p:nvSpPr>
          <p:cNvPr id="138" name="Google Shape;138;p19"/>
          <p:cNvSpPr/>
          <p:nvPr/>
        </p:nvSpPr>
        <p:spPr>
          <a:xfrm>
            <a:off x="3304200" y="1620975"/>
            <a:ext cx="22212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Disrupt Vision</a:t>
            </a:r>
            <a:endParaRPr b="1" sz="1900"/>
          </a:p>
        </p:txBody>
      </p:sp>
      <p:sp>
        <p:nvSpPr>
          <p:cNvPr id="139" name="Google Shape;139;p19"/>
          <p:cNvSpPr/>
          <p:nvPr/>
        </p:nvSpPr>
        <p:spPr>
          <a:xfrm>
            <a:off x="4079963" y="2443675"/>
            <a:ext cx="23670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Trip or Immobilize</a:t>
            </a:r>
            <a:endParaRPr b="1" sz="1900"/>
          </a:p>
        </p:txBody>
      </p:sp>
      <p:sp>
        <p:nvSpPr>
          <p:cNvPr id="140" name="Google Shape;140;p19"/>
          <p:cNvSpPr/>
          <p:nvPr/>
        </p:nvSpPr>
        <p:spPr>
          <a:xfrm>
            <a:off x="3465513" y="3266375"/>
            <a:ext cx="25902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Be Somewhere Else</a:t>
            </a:r>
            <a:endParaRPr b="1" sz="1900"/>
          </a:p>
        </p:txBody>
      </p:sp>
      <p:sp>
        <p:nvSpPr>
          <p:cNvPr id="141" name="Google Shape;141;p19"/>
          <p:cNvSpPr/>
          <p:nvPr/>
        </p:nvSpPr>
        <p:spPr>
          <a:xfrm>
            <a:off x="411600" y="4089075"/>
            <a:ext cx="27450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Secure Points of Access</a:t>
            </a:r>
            <a:endParaRPr b="1" sz="1900"/>
          </a:p>
        </p:txBody>
      </p:sp>
      <p:sp>
        <p:nvSpPr>
          <p:cNvPr id="142" name="Google Shape;142;p19"/>
          <p:cNvSpPr/>
          <p:nvPr/>
        </p:nvSpPr>
        <p:spPr>
          <a:xfrm>
            <a:off x="3285975" y="4089075"/>
            <a:ext cx="20829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Outnumber</a:t>
            </a:r>
            <a:endParaRPr b="1" sz="1900"/>
          </a:p>
        </p:txBody>
      </p:sp>
      <p:sp>
        <p:nvSpPr>
          <p:cNvPr id="143" name="Google Shape;143;p19"/>
          <p:cNvSpPr/>
          <p:nvPr/>
        </p:nvSpPr>
        <p:spPr>
          <a:xfrm>
            <a:off x="6256013" y="3266375"/>
            <a:ext cx="20829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Summon Aid</a:t>
            </a:r>
            <a:endParaRPr b="1" sz="1900"/>
          </a:p>
        </p:txBody>
      </p:sp>
      <p:sp>
        <p:nvSpPr>
          <p:cNvPr id="144" name="Google Shape;144;p19"/>
          <p:cNvSpPr/>
          <p:nvPr/>
        </p:nvSpPr>
        <p:spPr>
          <a:xfrm>
            <a:off x="5498250" y="4089075"/>
            <a:ext cx="20829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Knock Out</a:t>
            </a:r>
            <a:endParaRPr b="1" sz="1900"/>
          </a:p>
        </p:txBody>
      </p:sp>
      <p:sp>
        <p:nvSpPr>
          <p:cNvPr id="145" name="Google Shape;145;p19"/>
          <p:cNvSpPr/>
          <p:nvPr/>
        </p:nvSpPr>
        <p:spPr>
          <a:xfrm>
            <a:off x="6613088" y="2443675"/>
            <a:ext cx="20829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Run Away</a:t>
            </a:r>
            <a:endParaRPr b="1" sz="1900"/>
          </a:p>
        </p:txBody>
      </p:sp>
      <p:sp>
        <p:nvSpPr>
          <p:cNvPr id="146" name="Google Shape;146;p19"/>
          <p:cNvSpPr/>
          <p:nvPr/>
        </p:nvSpPr>
        <p:spPr>
          <a:xfrm>
            <a:off x="448013" y="2443675"/>
            <a:ext cx="10785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Hide</a:t>
            </a:r>
            <a:endParaRPr b="1" sz="1900"/>
          </a:p>
        </p:txBody>
      </p:sp>
      <p:sp>
        <p:nvSpPr>
          <p:cNvPr id="147" name="Google Shape;147;p19"/>
          <p:cNvSpPr/>
          <p:nvPr/>
        </p:nvSpPr>
        <p:spPr>
          <a:xfrm>
            <a:off x="7710525" y="4089075"/>
            <a:ext cx="1078500" cy="673500"/>
          </a:xfrm>
          <a:prstGeom prst="roundRect">
            <a:avLst>
              <a:gd fmla="val 16667" name="adj"/>
            </a:avLst>
          </a:prstGeom>
          <a:no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t>Etc…</a:t>
            </a:r>
            <a:endParaRPr b="1" sz="19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law-8 | Cal Injury Lawyer | Flickr" id="152" name="Google Shape;152;p20"/>
          <p:cNvPicPr preferRelativeResize="0"/>
          <p:nvPr/>
        </p:nvPicPr>
        <p:blipFill>
          <a:blip r:embed="rId3">
            <a:alphaModFix amt="20000"/>
          </a:blip>
          <a:stretch>
            <a:fillRect/>
          </a:stretch>
        </p:blipFill>
        <p:spPr>
          <a:xfrm>
            <a:off x="-2" y="0"/>
            <a:ext cx="9144000" cy="5143499"/>
          </a:xfrm>
          <a:prstGeom prst="rect">
            <a:avLst/>
          </a:prstGeom>
          <a:noFill/>
          <a:ln>
            <a:noFill/>
          </a:ln>
        </p:spPr>
      </p:pic>
      <p:sp>
        <p:nvSpPr>
          <p:cNvPr id="153" name="Google Shape;153;p20"/>
          <p:cNvSpPr txBox="1"/>
          <p:nvPr/>
        </p:nvSpPr>
        <p:spPr>
          <a:xfrm>
            <a:off x="235325" y="170850"/>
            <a:ext cx="6656400" cy="7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Self Defense in Iowa Law</a:t>
            </a:r>
            <a:endParaRPr b="1" sz="2500">
              <a:solidFill>
                <a:schemeClr val="dk1"/>
              </a:solidFill>
            </a:endParaRPr>
          </a:p>
        </p:txBody>
      </p:sp>
      <p:sp>
        <p:nvSpPr>
          <p:cNvPr id="154" name="Google Shape;154;p20"/>
          <p:cNvSpPr txBox="1"/>
          <p:nvPr/>
        </p:nvSpPr>
        <p:spPr>
          <a:xfrm>
            <a:off x="553125" y="823925"/>
            <a:ext cx="7792500" cy="411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chemeClr val="dk1"/>
                </a:solidFill>
              </a:rPr>
              <a:t>Iowa Code § 704.3 and § 704.1 (1)</a:t>
            </a:r>
            <a:endParaRPr i="1">
              <a:solidFill>
                <a:schemeClr val="dk1"/>
              </a:solidFill>
            </a:endParaRPr>
          </a:p>
          <a:p>
            <a:pPr indent="0" lvl="0" marL="0" rtl="0" algn="l">
              <a:spcBef>
                <a:spcPts val="0"/>
              </a:spcBef>
              <a:spcAft>
                <a:spcPts val="0"/>
              </a:spcAft>
              <a:buNone/>
            </a:pPr>
            <a:r>
              <a:rPr lang="en">
                <a:solidFill>
                  <a:schemeClr val="dk1"/>
                </a:solidFill>
              </a:rPr>
              <a:t>“A person is justified in the use of </a:t>
            </a:r>
            <a:r>
              <a:rPr b="1" lang="en">
                <a:solidFill>
                  <a:schemeClr val="dk1"/>
                </a:solidFill>
              </a:rPr>
              <a:t>reasonable</a:t>
            </a:r>
            <a:r>
              <a:rPr lang="en">
                <a:solidFill>
                  <a:schemeClr val="dk1"/>
                </a:solidFill>
              </a:rPr>
              <a:t> force when </a:t>
            </a:r>
            <a:r>
              <a:rPr lang="en">
                <a:solidFill>
                  <a:schemeClr val="dk1"/>
                </a:solidFill>
              </a:rPr>
              <a:t>the</a:t>
            </a:r>
            <a:r>
              <a:rPr lang="en">
                <a:solidFill>
                  <a:schemeClr val="dk1"/>
                </a:solidFill>
              </a:rPr>
              <a:t> person reasonably believes that such force is necessary to defend oneself or another from any actual or </a:t>
            </a:r>
            <a:r>
              <a:rPr lang="en">
                <a:solidFill>
                  <a:schemeClr val="dk1"/>
                </a:solidFill>
              </a:rPr>
              <a:t>imminent</a:t>
            </a:r>
            <a:r>
              <a:rPr lang="en">
                <a:solidFill>
                  <a:schemeClr val="dk1"/>
                </a:solidFill>
              </a:rPr>
              <a:t> use of unlawful force.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“‘Reasonable force’ means that force and no more which a reasonable person, in like circumstances, would judge to be </a:t>
            </a:r>
            <a:r>
              <a:rPr b="1" lang="en">
                <a:solidFill>
                  <a:schemeClr val="dk1"/>
                </a:solidFill>
              </a:rPr>
              <a:t>necessary to prevent an injury or loss of life</a:t>
            </a:r>
            <a:r>
              <a:rPr lang="en">
                <a:solidFill>
                  <a:schemeClr val="dk1"/>
                </a:solidFill>
              </a:rPr>
              <a:t> and can include deadly force if it is reasonable to avoid injury or risk to one’s life or safety or the </a:t>
            </a:r>
            <a:r>
              <a:rPr lang="en">
                <a:solidFill>
                  <a:schemeClr val="dk1"/>
                </a:solidFill>
              </a:rPr>
              <a:t>safety</a:t>
            </a:r>
            <a:r>
              <a:rPr lang="en">
                <a:solidFill>
                  <a:schemeClr val="dk1"/>
                </a:solidFill>
              </a:rPr>
              <a:t> of another, or it is reasonable to believe that such force is </a:t>
            </a:r>
            <a:r>
              <a:rPr lang="en">
                <a:solidFill>
                  <a:schemeClr val="dk1"/>
                </a:solidFill>
              </a:rPr>
              <a:t>necessary</a:t>
            </a:r>
            <a:r>
              <a:rPr lang="en">
                <a:solidFill>
                  <a:schemeClr val="dk1"/>
                </a:solidFill>
              </a:rPr>
              <a:t> to resist a like force or threat.”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rPr i="1" lang="en">
                <a:solidFill>
                  <a:schemeClr val="dk1"/>
                </a:solidFill>
              </a:rPr>
              <a:t>Iowa Code </a:t>
            </a:r>
            <a:r>
              <a:rPr i="1" lang="en">
                <a:solidFill>
                  <a:schemeClr val="dk1"/>
                </a:solidFill>
              </a:rPr>
              <a:t>§ 704.1 (3)</a:t>
            </a:r>
            <a:endParaRPr i="1">
              <a:solidFill>
                <a:schemeClr val="dk1"/>
              </a:solidFill>
            </a:endParaRPr>
          </a:p>
          <a:p>
            <a:pPr indent="0" lvl="0" marL="0" rtl="0" algn="l">
              <a:spcBef>
                <a:spcPts val="0"/>
              </a:spcBef>
              <a:spcAft>
                <a:spcPts val="0"/>
              </a:spcAft>
              <a:buNone/>
            </a:pPr>
            <a:r>
              <a:rPr lang="en">
                <a:solidFill>
                  <a:schemeClr val="dk1"/>
                </a:solidFill>
              </a:rPr>
              <a:t>“A person who is not engaged in illegal activity has </a:t>
            </a:r>
            <a:r>
              <a:rPr b="1" lang="en">
                <a:solidFill>
                  <a:schemeClr val="dk1"/>
                </a:solidFill>
              </a:rPr>
              <a:t>no duty to retreat</a:t>
            </a:r>
            <a:r>
              <a:rPr lang="en">
                <a:solidFill>
                  <a:schemeClr val="dk1"/>
                </a:solidFill>
              </a:rPr>
              <a:t> from any place where the person is lawfully present before using force as specified in this chapter.”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rPr i="1" lang="en">
                <a:solidFill>
                  <a:schemeClr val="dk1"/>
                </a:solidFill>
              </a:rPr>
              <a:t>Iowa Code § 704.6</a:t>
            </a:r>
            <a:endParaRPr i="1">
              <a:solidFill>
                <a:schemeClr val="dk1"/>
              </a:solidFill>
            </a:endParaRPr>
          </a:p>
          <a:p>
            <a:pPr indent="0" lvl="0" marL="0" rtl="0" algn="l">
              <a:spcBef>
                <a:spcPts val="0"/>
              </a:spcBef>
              <a:spcAft>
                <a:spcPts val="0"/>
              </a:spcAft>
              <a:buNone/>
            </a:pPr>
            <a:r>
              <a:rPr lang="en">
                <a:solidFill>
                  <a:schemeClr val="dk1"/>
                </a:solidFill>
              </a:rPr>
              <a:t>“The defense of justification is </a:t>
            </a:r>
            <a:r>
              <a:rPr b="1" lang="en">
                <a:solidFill>
                  <a:schemeClr val="dk1"/>
                </a:solidFill>
              </a:rPr>
              <a:t>not available</a:t>
            </a:r>
            <a:r>
              <a:rPr lang="en">
                <a:solidFill>
                  <a:schemeClr val="dk1"/>
                </a:solidFill>
              </a:rPr>
              <a:t> to the following: One who is participating in a forcible felony, a riot, or a duel… One who initially </a:t>
            </a:r>
            <a:r>
              <a:rPr b="1" lang="en">
                <a:solidFill>
                  <a:schemeClr val="dk1"/>
                </a:solidFill>
              </a:rPr>
              <a:t>provokes</a:t>
            </a:r>
            <a:r>
              <a:rPr lang="en">
                <a:solidFill>
                  <a:schemeClr val="dk1"/>
                </a:solidFill>
              </a:rPr>
              <a:t> the use of force against oneself, with the intent to use such force as an excuse to inflict injury on the assailant.”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0" st="1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1" st="1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21"/>
          <p:cNvPicPr preferRelativeResize="0"/>
          <p:nvPr/>
        </p:nvPicPr>
        <p:blipFill rotWithShape="1">
          <a:blip r:embed="rId3">
            <a:alphaModFix amt="13000"/>
          </a:blip>
          <a:srcRect b="0" l="0" r="20375" t="55211"/>
          <a:stretch/>
        </p:blipFill>
        <p:spPr>
          <a:xfrm>
            <a:off x="0" y="0"/>
            <a:ext cx="9144000" cy="5143501"/>
          </a:xfrm>
          <a:prstGeom prst="rect">
            <a:avLst/>
          </a:prstGeom>
          <a:noFill/>
          <a:ln>
            <a:noFill/>
          </a:ln>
        </p:spPr>
      </p:pic>
      <p:sp>
        <p:nvSpPr>
          <p:cNvPr id="160" name="Google Shape;160;p21"/>
          <p:cNvSpPr txBox="1"/>
          <p:nvPr/>
        </p:nvSpPr>
        <p:spPr>
          <a:xfrm>
            <a:off x="408300" y="182600"/>
            <a:ext cx="6518100" cy="68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Self defense can be…</a:t>
            </a:r>
            <a:endParaRPr b="1" sz="2500">
              <a:solidFill>
                <a:schemeClr val="dk1"/>
              </a:solidFill>
            </a:endParaRPr>
          </a:p>
        </p:txBody>
      </p:sp>
      <p:sp>
        <p:nvSpPr>
          <p:cNvPr id="161" name="Google Shape;161;p21"/>
          <p:cNvSpPr txBox="1"/>
          <p:nvPr/>
        </p:nvSpPr>
        <p:spPr>
          <a:xfrm>
            <a:off x="671375" y="792175"/>
            <a:ext cx="2503500" cy="6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rPr>
              <a:t>Nonlethal</a:t>
            </a:r>
            <a:endParaRPr b="1" sz="2300">
              <a:solidFill>
                <a:schemeClr val="dk1"/>
              </a:solidFill>
            </a:endParaRPr>
          </a:p>
          <a:p>
            <a:pPr indent="0" lvl="0" marL="0" rtl="0" algn="ctr">
              <a:spcBef>
                <a:spcPts val="0"/>
              </a:spcBef>
              <a:spcAft>
                <a:spcPts val="0"/>
              </a:spcAft>
              <a:buNone/>
            </a:pPr>
            <a:r>
              <a:rPr lang="en" sz="1600">
                <a:solidFill>
                  <a:schemeClr val="dk1"/>
                </a:solidFill>
              </a:rPr>
              <a:t>Little to no chance of causing severe injury or death</a:t>
            </a:r>
            <a:endParaRPr sz="1600">
              <a:solidFill>
                <a:schemeClr val="dk1"/>
              </a:solidFill>
            </a:endParaRPr>
          </a:p>
        </p:txBody>
      </p:sp>
      <p:sp>
        <p:nvSpPr>
          <p:cNvPr id="162" name="Google Shape;162;p21"/>
          <p:cNvSpPr txBox="1"/>
          <p:nvPr/>
        </p:nvSpPr>
        <p:spPr>
          <a:xfrm>
            <a:off x="3485877" y="428025"/>
            <a:ext cx="2875200" cy="6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rPr>
              <a:t>“Less Lethal”</a:t>
            </a:r>
            <a:endParaRPr b="1" sz="2300">
              <a:solidFill>
                <a:schemeClr val="dk1"/>
              </a:solidFill>
            </a:endParaRPr>
          </a:p>
          <a:p>
            <a:pPr indent="0" lvl="0" marL="0" rtl="0" algn="ctr">
              <a:spcBef>
                <a:spcPts val="0"/>
              </a:spcBef>
              <a:spcAft>
                <a:spcPts val="0"/>
              </a:spcAft>
              <a:buNone/>
            </a:pPr>
            <a:r>
              <a:rPr lang="en" sz="1600">
                <a:solidFill>
                  <a:schemeClr val="dk1"/>
                </a:solidFill>
              </a:rPr>
              <a:t>Capable of causing severe injury or death in certain circumstances </a:t>
            </a:r>
            <a:endParaRPr sz="1600">
              <a:solidFill>
                <a:schemeClr val="dk1"/>
              </a:solidFill>
            </a:endParaRPr>
          </a:p>
        </p:txBody>
      </p:sp>
      <p:sp>
        <p:nvSpPr>
          <p:cNvPr id="163" name="Google Shape;163;p21"/>
          <p:cNvSpPr txBox="1"/>
          <p:nvPr/>
        </p:nvSpPr>
        <p:spPr>
          <a:xfrm>
            <a:off x="6242750" y="865400"/>
            <a:ext cx="2585400" cy="6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solidFill>
                  <a:schemeClr val="dk1"/>
                </a:solidFill>
              </a:rPr>
              <a:t>Lethal</a:t>
            </a:r>
            <a:endParaRPr b="1" sz="2300">
              <a:solidFill>
                <a:schemeClr val="dk1"/>
              </a:solidFill>
            </a:endParaRPr>
          </a:p>
          <a:p>
            <a:pPr indent="0" lvl="0" marL="0" rtl="0" algn="ctr">
              <a:spcBef>
                <a:spcPts val="0"/>
              </a:spcBef>
              <a:spcAft>
                <a:spcPts val="0"/>
              </a:spcAft>
              <a:buNone/>
            </a:pPr>
            <a:r>
              <a:rPr lang="en" sz="1600">
                <a:solidFill>
                  <a:schemeClr val="dk1"/>
                </a:solidFill>
              </a:rPr>
              <a:t>Intended to cause severe injury or death</a:t>
            </a:r>
            <a:endParaRPr sz="1600">
              <a:solidFill>
                <a:schemeClr val="dk1"/>
              </a:solidFill>
            </a:endParaRPr>
          </a:p>
        </p:txBody>
      </p:sp>
      <p:pic>
        <p:nvPicPr>
          <p:cNvPr descr="Security Forces spice things up with pepper spray &gt; Little Rock ..." id="164" name="Google Shape;164;p21"/>
          <p:cNvPicPr preferRelativeResize="0"/>
          <p:nvPr/>
        </p:nvPicPr>
        <p:blipFill>
          <a:blip r:embed="rId4">
            <a:alphaModFix/>
          </a:blip>
          <a:stretch>
            <a:fillRect/>
          </a:stretch>
        </p:blipFill>
        <p:spPr>
          <a:xfrm>
            <a:off x="153715" y="1966602"/>
            <a:ext cx="2077205" cy="1328268"/>
          </a:xfrm>
          <a:prstGeom prst="rect">
            <a:avLst/>
          </a:prstGeom>
          <a:noFill/>
          <a:ln>
            <a:noFill/>
          </a:ln>
        </p:spPr>
      </p:pic>
      <p:pic>
        <p:nvPicPr>
          <p:cNvPr descr="Self defense: don't be a helpless victim &gt; McConnell Air Force ..." id="165" name="Google Shape;165;p21"/>
          <p:cNvPicPr preferRelativeResize="0"/>
          <p:nvPr/>
        </p:nvPicPr>
        <p:blipFill rotWithShape="1">
          <a:blip r:embed="rId5">
            <a:alphaModFix/>
          </a:blip>
          <a:srcRect b="0" l="22143" r="29549" t="0"/>
          <a:stretch/>
        </p:blipFill>
        <p:spPr>
          <a:xfrm>
            <a:off x="3417801" y="1739700"/>
            <a:ext cx="1154200" cy="1563601"/>
          </a:xfrm>
          <a:prstGeom prst="rect">
            <a:avLst/>
          </a:prstGeom>
          <a:noFill/>
          <a:ln>
            <a:noFill/>
          </a:ln>
        </p:spPr>
      </p:pic>
      <p:pic>
        <p:nvPicPr>
          <p:cNvPr descr="File:Tear gas used against protest in Altamira, Caracas; and ..." id="166" name="Google Shape;166;p21"/>
          <p:cNvPicPr preferRelativeResize="0"/>
          <p:nvPr/>
        </p:nvPicPr>
        <p:blipFill>
          <a:blip r:embed="rId6">
            <a:alphaModFix/>
          </a:blip>
          <a:stretch>
            <a:fillRect/>
          </a:stretch>
        </p:blipFill>
        <p:spPr>
          <a:xfrm>
            <a:off x="3369900" y="3310885"/>
            <a:ext cx="2404198" cy="1596290"/>
          </a:xfrm>
          <a:prstGeom prst="rect">
            <a:avLst/>
          </a:prstGeom>
          <a:noFill/>
          <a:ln>
            <a:noFill/>
          </a:ln>
        </p:spPr>
      </p:pic>
      <p:pic>
        <p:nvPicPr>
          <p:cNvPr descr="ملف:Police issue X26 TASER-white.jpg - ويكيبيديا" id="167" name="Google Shape;167;p21"/>
          <p:cNvPicPr preferRelativeResize="0"/>
          <p:nvPr/>
        </p:nvPicPr>
        <p:blipFill>
          <a:blip r:embed="rId7">
            <a:alphaModFix/>
          </a:blip>
          <a:stretch>
            <a:fillRect/>
          </a:stretch>
        </p:blipFill>
        <p:spPr>
          <a:xfrm rot="5400000">
            <a:off x="4030889" y="2475216"/>
            <a:ext cx="2734175" cy="1263146"/>
          </a:xfrm>
          <a:prstGeom prst="rect">
            <a:avLst/>
          </a:prstGeom>
          <a:noFill/>
          <a:ln>
            <a:noFill/>
          </a:ln>
        </p:spPr>
      </p:pic>
      <p:pic>
        <p:nvPicPr>
          <p:cNvPr id="168" name="Google Shape;168;p21"/>
          <p:cNvPicPr preferRelativeResize="0"/>
          <p:nvPr/>
        </p:nvPicPr>
        <p:blipFill>
          <a:blip r:embed="rId8">
            <a:alphaModFix/>
          </a:blip>
          <a:stretch>
            <a:fillRect/>
          </a:stretch>
        </p:blipFill>
        <p:spPr>
          <a:xfrm>
            <a:off x="6424215" y="1858302"/>
            <a:ext cx="1788600" cy="1544884"/>
          </a:xfrm>
          <a:prstGeom prst="rect">
            <a:avLst/>
          </a:prstGeom>
          <a:noFill/>
          <a:ln>
            <a:noFill/>
          </a:ln>
        </p:spPr>
      </p:pic>
      <p:pic>
        <p:nvPicPr>
          <p:cNvPr id="169" name="Google Shape;169;p21"/>
          <p:cNvPicPr preferRelativeResize="0"/>
          <p:nvPr/>
        </p:nvPicPr>
        <p:blipFill>
          <a:blip r:embed="rId9">
            <a:alphaModFix/>
          </a:blip>
          <a:stretch>
            <a:fillRect/>
          </a:stretch>
        </p:blipFill>
        <p:spPr>
          <a:xfrm>
            <a:off x="7221644" y="3149419"/>
            <a:ext cx="1788605" cy="1718595"/>
          </a:xfrm>
          <a:prstGeom prst="rect">
            <a:avLst/>
          </a:prstGeom>
          <a:noFill/>
          <a:ln>
            <a:noFill/>
          </a:ln>
        </p:spPr>
      </p:pic>
      <p:pic>
        <p:nvPicPr>
          <p:cNvPr id="170" name="Google Shape;170;p21"/>
          <p:cNvPicPr preferRelativeResize="0"/>
          <p:nvPr/>
        </p:nvPicPr>
        <p:blipFill>
          <a:blip r:embed="rId10">
            <a:alphaModFix/>
          </a:blip>
          <a:stretch>
            <a:fillRect/>
          </a:stretch>
        </p:blipFill>
        <p:spPr>
          <a:xfrm flipH="1">
            <a:off x="1" y="3356375"/>
            <a:ext cx="2503499" cy="1692250"/>
          </a:xfrm>
          <a:prstGeom prst="rect">
            <a:avLst/>
          </a:prstGeom>
          <a:noFill/>
          <a:ln>
            <a:noFill/>
          </a:ln>
        </p:spPr>
      </p:pic>
      <p:pic>
        <p:nvPicPr>
          <p:cNvPr descr="Running for my life - in a good way &gt; Air Combat Command &gt; Article ..." id="171" name="Google Shape;171;p21"/>
          <p:cNvPicPr preferRelativeResize="0"/>
          <p:nvPr/>
        </p:nvPicPr>
        <p:blipFill rotWithShape="1">
          <a:blip r:embed="rId11">
            <a:alphaModFix/>
          </a:blip>
          <a:srcRect b="0" l="0" r="27646" t="0"/>
          <a:stretch/>
        </p:blipFill>
        <p:spPr>
          <a:xfrm>
            <a:off x="1913001" y="2571750"/>
            <a:ext cx="1079801" cy="14728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